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Clarendon Narrow" charset="1" panose="00000506000000000000"/>
      <p:regular r:id="rId45"/>
    </p:embeddedFont>
    <p:embeddedFont>
      <p:font typeface="Cloud Bold" charset="1" panose="02000000000000000000"/>
      <p:regular r:id="rId46"/>
    </p:embeddedFont>
    <p:embeddedFont>
      <p:font typeface="Clarendon Bold" charset="1" panose="00000800000000000000"/>
      <p:regular r:id="rId47"/>
    </p:embeddedFont>
    <p:embeddedFont>
      <p:font typeface="Cloud" charset="1" panose="02000000000000000000"/>
      <p:regular r:id="rId48"/>
    </p:embeddedFont>
    <p:embeddedFont>
      <p:font typeface="Arimo Bold" charset="1" panose="020B0704020202020204"/>
      <p:regular r:id="rId49"/>
    </p:embeddedFont>
    <p:embeddedFont>
      <p:font typeface="Montserrat Bold" charset="1" panose="00000800000000000000"/>
      <p:regular r:id="rId50"/>
    </p:embeddedFont>
    <p:embeddedFont>
      <p:font typeface="Canva Sans" charset="1" panose="020B0503030501040103"/>
      <p:regular r:id="rId51"/>
    </p:embeddedFont>
    <p:embeddedFont>
      <p:font typeface="Canva Sans Bold" charset="1" panose="020B0803030501040103"/>
      <p:regular r:id="rId52"/>
    </p:embeddedFont>
    <p:embeddedFont>
      <p:font typeface="Cloud Semi-Bold" charset="1" panose="02000000000000000000"/>
      <p:regular r:id="rId53"/>
    </p:embeddedFont>
    <p:embeddedFont>
      <p:font typeface="Clarendon" charset="1" panose="00000500000000000000"/>
      <p:regular r:id="rId54"/>
    </p:embeddedFont>
    <p:embeddedFont>
      <p:font typeface="ITC Franklin Gothic LT Semi-Bold" charset="1" panose="020B0704030502020204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9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9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9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99.png" Type="http://schemas.openxmlformats.org/officeDocument/2006/relationships/image"/><Relationship Id="rId7" Target="../media/image10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spreadsheets/d/1aZ2GjiVam6ag0ziVGElOaEIQn0Tz0SPc/edit?usp=drivesdk&amp;ouid=103178424178202043636&amp;rtpof=true&amp;sd=true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https://docs.google.com/spreadsheets/d/1AerFoPAsQ-yE1s7G8DYiaULqSybV1Zht/edit?usp=drivesdk&amp;ouid=103178424178202043636&amp;rtpof=true&amp;sd=true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media/image103.jpeg" Type="http://schemas.openxmlformats.org/officeDocument/2006/relationships/image"/><Relationship Id="rId3" Target="../media/image104.jpeg" Type="http://schemas.openxmlformats.org/officeDocument/2006/relationships/image"/><Relationship Id="rId4" Target="../media/image105.jpeg" Type="http://schemas.openxmlformats.org/officeDocument/2006/relationships/image"/><Relationship Id="rId5" Target="../media/image106.jpeg" Type="http://schemas.openxmlformats.org/officeDocument/2006/relationships/image"/><Relationship Id="rId6" Target="../media/image107.png" Type="http://schemas.openxmlformats.org/officeDocument/2006/relationships/image"/><Relationship Id="rId7" Target="../media/image99.png" Type="http://schemas.openxmlformats.org/officeDocument/2006/relationships/image"/><Relationship Id="rId8" Target="../media/image100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08.jpeg" Type="http://schemas.openxmlformats.org/officeDocument/2006/relationships/image"/><Relationship Id="rId3" Target="../media/image10.png" Type="http://schemas.openxmlformats.org/officeDocument/2006/relationships/image"/><Relationship Id="rId4" Target="../media/image109.jpeg" Type="http://schemas.openxmlformats.org/officeDocument/2006/relationships/image"/><Relationship Id="rId5" Target="../media/image110.png" Type="http://schemas.openxmlformats.org/officeDocument/2006/relationships/image"/><Relationship Id="rId6" Target="../media/image111.jpe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12.jpeg" Type="http://schemas.openxmlformats.org/officeDocument/2006/relationships/image"/><Relationship Id="rId5" Target="../media/image113.jpeg" Type="http://schemas.openxmlformats.org/officeDocument/2006/relationships/image"/><Relationship Id="rId6" Target="../media/image114.jpeg" Type="http://schemas.openxmlformats.org/officeDocument/2006/relationships/image"/><Relationship Id="rId7" Target="../media/image11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svg" Type="http://schemas.openxmlformats.org/officeDocument/2006/relationships/image"/><Relationship Id="rId11" Target="../media/image116.jpeg" Type="http://schemas.openxmlformats.org/officeDocument/2006/relationships/image"/><Relationship Id="rId12" Target="../media/image117.jpeg" Type="http://schemas.openxmlformats.org/officeDocument/2006/relationships/image"/><Relationship Id="rId13" Target="../media/image118.png" Type="http://schemas.openxmlformats.org/officeDocument/2006/relationships/image"/><Relationship Id="rId14" Target="../media/image119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0.png" Type="http://schemas.openxmlformats.org/officeDocument/2006/relationships/image"/><Relationship Id="rId7" Target="../media/image101.png" Type="http://schemas.openxmlformats.org/officeDocument/2006/relationships/image"/><Relationship Id="rId8" Target="../media/image102.sv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120.jpeg" Type="http://schemas.openxmlformats.org/officeDocument/2006/relationships/image"/><Relationship Id="rId7" Target="../media/image121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svg" Type="http://schemas.openxmlformats.org/officeDocument/2006/relationships/image"/><Relationship Id="rId11" Target="../media/image122.jpe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0.png" Type="http://schemas.openxmlformats.org/officeDocument/2006/relationships/image"/><Relationship Id="rId7" Target="../media/image101.png" Type="http://schemas.openxmlformats.org/officeDocument/2006/relationships/image"/><Relationship Id="rId8" Target="../media/image102.sv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svg" Type="http://schemas.openxmlformats.org/officeDocument/2006/relationships/image"/><Relationship Id="rId11" Target="../media/image123.jpe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0.png" Type="http://schemas.openxmlformats.org/officeDocument/2006/relationships/image"/><Relationship Id="rId7" Target="../media/image101.png" Type="http://schemas.openxmlformats.org/officeDocument/2006/relationships/image"/><Relationship Id="rId8" Target="../media/image102.sv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svg" Type="http://schemas.openxmlformats.org/officeDocument/2006/relationships/image"/><Relationship Id="rId11" Target="../media/image123.jpeg" Type="http://schemas.openxmlformats.org/officeDocument/2006/relationships/image"/><Relationship Id="rId12" Target="../media/image124.jpe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0.png" Type="http://schemas.openxmlformats.org/officeDocument/2006/relationships/image"/><Relationship Id="rId7" Target="../media/image101.png" Type="http://schemas.openxmlformats.org/officeDocument/2006/relationships/image"/><Relationship Id="rId8" Target="../media/image102.sv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3.jpe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125.png" Type="http://schemas.openxmlformats.org/officeDocument/2006/relationships/image"/><Relationship Id="rId3" Target="../media/image126.svg" Type="http://schemas.openxmlformats.org/officeDocument/2006/relationships/image"/><Relationship Id="rId4" Target="../media/image127.png" Type="http://schemas.openxmlformats.org/officeDocument/2006/relationships/image"/><Relationship Id="rId5" Target="../media/image128.svg" Type="http://schemas.openxmlformats.org/officeDocument/2006/relationships/image"/><Relationship Id="rId6" Target="../media/image129.jpeg" Type="http://schemas.openxmlformats.org/officeDocument/2006/relationships/image"/><Relationship Id="rId7" Target="../media/image130.jpeg" Type="http://schemas.openxmlformats.org/officeDocument/2006/relationships/image"/><Relationship Id="rId8" Target="../media/image131.jpeg" Type="http://schemas.openxmlformats.org/officeDocument/2006/relationships/image"/><Relationship Id="rId9" Target="../media/image132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18" Target="../media/image47.png" Type="http://schemas.openxmlformats.org/officeDocument/2006/relationships/image"/><Relationship Id="rId19" Target="../media/image48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9.pn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65.png" Type="http://schemas.openxmlformats.org/officeDocument/2006/relationships/image"/><Relationship Id="rId23" Target="../media/image66.svg" Type="http://schemas.openxmlformats.org/officeDocument/2006/relationships/image"/><Relationship Id="rId24" Target="../media/image67.png" Type="http://schemas.openxmlformats.org/officeDocument/2006/relationships/image"/><Relationship Id="rId25" Target="../media/image68.svg" Type="http://schemas.openxmlformats.org/officeDocument/2006/relationships/image"/><Relationship Id="rId26" Target="../media/image69.png" Type="http://schemas.openxmlformats.org/officeDocument/2006/relationships/image"/><Relationship Id="rId27" Target="../media/image70.svg" Type="http://schemas.openxmlformats.org/officeDocument/2006/relationships/image"/><Relationship Id="rId28" Target="../media/image71.png" Type="http://schemas.openxmlformats.org/officeDocument/2006/relationships/image"/><Relationship Id="rId29" Target="../media/image72.svg" Type="http://schemas.openxmlformats.org/officeDocument/2006/relationships/image"/><Relationship Id="rId3" Target="../media/image50.svg" Type="http://schemas.openxmlformats.org/officeDocument/2006/relationships/image"/><Relationship Id="rId30" Target="../media/image73.png" Type="http://schemas.openxmlformats.org/officeDocument/2006/relationships/image"/><Relationship Id="rId31" Target="../media/image74.svg" Type="http://schemas.openxmlformats.org/officeDocument/2006/relationships/image"/><Relationship Id="rId32" Target="../media/image75.png" Type="http://schemas.openxmlformats.org/officeDocument/2006/relationships/image"/><Relationship Id="rId33" Target="../media/image76.svg" Type="http://schemas.openxmlformats.org/officeDocument/2006/relationships/image"/><Relationship Id="rId34" Target="../media/image77.png" Type="http://schemas.openxmlformats.org/officeDocument/2006/relationships/image"/><Relationship Id="rId35" Target="../media/image78.svg" Type="http://schemas.openxmlformats.org/officeDocument/2006/relationships/image"/><Relationship Id="rId36" Target="../media/image79.png" Type="http://schemas.openxmlformats.org/officeDocument/2006/relationships/image"/><Relationship Id="rId37" Target="../media/image80.svg" Type="http://schemas.openxmlformats.org/officeDocument/2006/relationships/image"/><Relationship Id="rId38" Target="../media/image81.png" Type="http://schemas.openxmlformats.org/officeDocument/2006/relationships/image"/><Relationship Id="rId39" Target="../media/image82.svg" Type="http://schemas.openxmlformats.org/officeDocument/2006/relationships/image"/><Relationship Id="rId4" Target="../media/image17.png" Type="http://schemas.openxmlformats.org/officeDocument/2006/relationships/image"/><Relationship Id="rId40" Target="../media/image83.png" Type="http://schemas.openxmlformats.org/officeDocument/2006/relationships/image"/><Relationship Id="rId41" Target="../media/image84.svg" Type="http://schemas.openxmlformats.org/officeDocument/2006/relationships/image"/><Relationship Id="rId42" Target="../media/image85.png" Type="http://schemas.openxmlformats.org/officeDocument/2006/relationships/image"/><Relationship Id="rId43" Target="../media/image86.svg" Type="http://schemas.openxmlformats.org/officeDocument/2006/relationships/image"/><Relationship Id="rId44" Target="../media/image87.png" Type="http://schemas.openxmlformats.org/officeDocument/2006/relationships/image"/><Relationship Id="rId45" Target="../media/image88.svg" Type="http://schemas.openxmlformats.org/officeDocument/2006/relationships/image"/><Relationship Id="rId5" Target="../media/image18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9198" y="665151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93484" y="-383408"/>
            <a:ext cx="11067650" cy="11053816"/>
            <a:chOff x="0" y="0"/>
            <a:chExt cx="14756867" cy="147384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56892" cy="14738477"/>
            </a:xfrm>
            <a:custGeom>
              <a:avLst/>
              <a:gdLst/>
              <a:ahLst/>
              <a:cxnLst/>
              <a:rect r="r" b="b" t="t" l="l"/>
              <a:pathLst>
                <a:path h="14738477" w="14756892">
                  <a:moveTo>
                    <a:pt x="0" y="0"/>
                  </a:moveTo>
                  <a:lnTo>
                    <a:pt x="14756892" y="0"/>
                  </a:lnTo>
                  <a:lnTo>
                    <a:pt x="14756892" y="14738477"/>
                  </a:lnTo>
                  <a:lnTo>
                    <a:pt x="0" y="14738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3" r="0" b="-3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48762" y="-528138"/>
            <a:ext cx="15597003" cy="11343275"/>
          </a:xfrm>
          <a:custGeom>
            <a:avLst/>
            <a:gdLst/>
            <a:ahLst/>
            <a:cxnLst/>
            <a:rect r="r" b="b" t="t" l="l"/>
            <a:pathLst>
              <a:path h="11343275" w="15597003">
                <a:moveTo>
                  <a:pt x="0" y="0"/>
                </a:moveTo>
                <a:lnTo>
                  <a:pt x="15597004" y="0"/>
                </a:lnTo>
                <a:lnTo>
                  <a:pt x="15597004" y="11343275"/>
                </a:lnTo>
                <a:lnTo>
                  <a:pt x="0" y="11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2" y="-383408"/>
            <a:ext cx="5426576" cy="4676722"/>
          </a:xfrm>
          <a:custGeom>
            <a:avLst/>
            <a:gdLst/>
            <a:ahLst/>
            <a:cxnLst/>
            <a:rect r="r" b="b" t="t" l="l"/>
            <a:pathLst>
              <a:path h="4676722" w="5426576">
                <a:moveTo>
                  <a:pt x="0" y="0"/>
                </a:moveTo>
                <a:lnTo>
                  <a:pt x="5426576" y="0"/>
                </a:lnTo>
                <a:lnTo>
                  <a:pt x="5426576" y="4676722"/>
                </a:lnTo>
                <a:lnTo>
                  <a:pt x="0" y="4676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79" r="0" b="-179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204154" y="7647498"/>
            <a:ext cx="2176042" cy="2427633"/>
          </a:xfrm>
          <a:custGeom>
            <a:avLst/>
            <a:gdLst/>
            <a:ahLst/>
            <a:cxnLst/>
            <a:rect r="r" b="b" t="t" l="l"/>
            <a:pathLst>
              <a:path h="2427633" w="2176042">
                <a:moveTo>
                  <a:pt x="2176042" y="2427633"/>
                </a:moveTo>
                <a:lnTo>
                  <a:pt x="0" y="2427633"/>
                </a:lnTo>
                <a:lnTo>
                  <a:pt x="0" y="0"/>
                </a:lnTo>
                <a:lnTo>
                  <a:pt x="2176042" y="0"/>
                </a:lnTo>
                <a:lnTo>
                  <a:pt x="2176042" y="242763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23053" y="2374053"/>
            <a:ext cx="9612372" cy="507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6"/>
              </a:lnSpc>
            </a:pPr>
            <a:r>
              <a:rPr lang="en-US" sz="14926">
                <a:solidFill>
                  <a:srgbClr val="F5EFEB"/>
                </a:solidFill>
                <a:latin typeface="Clarendon Narrow"/>
                <a:ea typeface="Clarendon Narrow"/>
                <a:cs typeface="Clarendon Narrow"/>
                <a:sym typeface="Clarendon Narrow"/>
              </a:rPr>
              <a:t>DR. SHERIF GALAL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75006" y="7495098"/>
            <a:ext cx="770846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DEPI Graduation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4692813" y="-315857"/>
            <a:ext cx="3658833" cy="3419346"/>
          </a:xfrm>
          <a:custGeom>
            <a:avLst/>
            <a:gdLst/>
            <a:ahLst/>
            <a:cxnLst/>
            <a:rect r="r" b="b" t="t" l="l"/>
            <a:pathLst>
              <a:path h="3419346" w="3658833">
                <a:moveTo>
                  <a:pt x="0" y="3419346"/>
                </a:moveTo>
                <a:lnTo>
                  <a:pt x="3658833" y="3419346"/>
                </a:lnTo>
                <a:lnTo>
                  <a:pt x="3658833" y="0"/>
                </a:lnTo>
                <a:lnTo>
                  <a:pt x="0" y="0"/>
                </a:lnTo>
                <a:lnTo>
                  <a:pt x="0" y="34193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2" t="0" r="-76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7568" y="796842"/>
            <a:ext cx="6932640" cy="144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SWOT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90605" y="-1390260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AutoShape 5" id="5"/>
          <p:cNvSpPr/>
          <p:nvPr/>
        </p:nvSpPr>
        <p:spPr>
          <a:xfrm rot="5395370">
            <a:off x="5607351" y="6256424"/>
            <a:ext cx="7073298" cy="0"/>
          </a:xfrm>
          <a:prstGeom prst="line">
            <a:avLst/>
          </a:prstGeom>
          <a:ln cap="rnd" w="9525">
            <a:solidFill>
              <a:srgbClr val="242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797587">
            <a:off x="2279550" y="6020745"/>
            <a:ext cx="13573128" cy="0"/>
          </a:xfrm>
          <a:prstGeom prst="line">
            <a:avLst/>
          </a:prstGeom>
          <a:ln cap="rnd" w="9525">
            <a:solidFill>
              <a:srgbClr val="242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663608" y="2312163"/>
            <a:ext cx="406792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Strengths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6473" y="2309363"/>
            <a:ext cx="406792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Weakness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3608" y="6077936"/>
            <a:ext cx="406792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Opportunities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1997" y="6077789"/>
            <a:ext cx="406792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Threats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37495" y="2758203"/>
            <a:ext cx="6226393" cy="30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Deep multidisciplinary expertise (GRC, BCM, Cybersecurity, ISO standards, Sustainability)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Engaging trainer &amp; speaker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Credible academic profileExisting recognition in industry circles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Ability to simplify complex topics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17011" y="3002125"/>
            <a:ext cx="6226393" cy="258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Limited diversified digital content formats (Reels, carousel, long-form thought pieces)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Content publishing frequency varies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Brand identity not yet positioned as a regional authority online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36912" y="6569803"/>
            <a:ext cx="6413207" cy="358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Rapid growth of digital transformation cybersecurity mandates &amp; Increasing awareness demand post-global cyber breaches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Growing youth &amp; corporate interest in cyber careers &amp; governance programs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Partnerships with universities, cyber institutions &amp; digital media platforms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21521" y="6569803"/>
            <a:ext cx="6226393" cy="30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High competition from global cybersecurity educators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Misleading content from non-qualified influencers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Digital attention-span challenges- content must be engaging and simple</a:t>
            </a:r>
          </a:p>
        </p:txBody>
      </p:sp>
    </p:spTree>
  </p:cSld>
  <p:clrMapOvr>
    <a:masterClrMapping/>
  </p:clrMapOvr>
  <p:transition spd="fast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8864" y="-1469742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230472" y="6529567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4114800"/>
                </a:moveTo>
                <a:lnTo>
                  <a:pt x="4402996" y="4114800"/>
                </a:lnTo>
                <a:lnTo>
                  <a:pt x="440299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" t="0" r="-72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3223" y="1335850"/>
            <a:ext cx="10882759" cy="133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Objectives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14227" y="4636914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92200" y="4053743"/>
            <a:ext cx="4067920" cy="10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Goal</a:t>
            </a:r>
          </a:p>
          <a:p>
            <a:pPr algn="ctr">
              <a:lnSpc>
                <a:spcPts val="3000"/>
              </a:lnSpc>
            </a:pP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563208" y="4636914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26674" y="4636914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41181" y="3962032"/>
            <a:ext cx="4067920" cy="10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Objective </a:t>
            </a:r>
          </a:p>
          <a:p>
            <a:pPr algn="ctr">
              <a:lnSpc>
                <a:spcPts val="3000"/>
              </a:lnSpc>
            </a:pP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738251" y="3962032"/>
            <a:ext cx="4067920" cy="10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KPIs</a:t>
            </a:r>
          </a:p>
          <a:p>
            <a:pPr algn="ctr">
              <a:lnSpc>
                <a:spcPts val="3000"/>
              </a:lnSpc>
            </a:pPr>
          </a:p>
          <a:p>
            <a:pPr algn="ctr">
              <a:lnSpc>
                <a:spcPts val="300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6821053" y="5775631"/>
            <a:ext cx="4645893" cy="4105275"/>
            <a:chOff x="0" y="0"/>
            <a:chExt cx="6194524" cy="5473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94524" cy="5473700"/>
            </a:xfrm>
            <a:custGeom>
              <a:avLst/>
              <a:gdLst/>
              <a:ahLst/>
              <a:cxnLst/>
              <a:rect r="r" b="b" t="t" l="l"/>
              <a:pathLst>
                <a:path h="5473700" w="6194524">
                  <a:moveTo>
                    <a:pt x="0" y="0"/>
                  </a:moveTo>
                  <a:lnTo>
                    <a:pt x="6194524" y="0"/>
                  </a:lnTo>
                  <a:lnTo>
                    <a:pt x="6194524" y="5473700"/>
                  </a:lnTo>
                  <a:lnTo>
                    <a:pt x="0" y="5473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6194524" cy="5464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669289" indent="-334645" lvl="1">
                <a:lnSpc>
                  <a:spcPts val="3498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Increase LinkedIn followers by 15%</a:t>
              </a:r>
            </a:p>
            <a:p>
              <a:pPr algn="l" marL="669289" indent="-334645" lvl="1">
                <a:lnSpc>
                  <a:spcPts val="3496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Reach 6% in 2 months</a:t>
              </a:r>
            </a:p>
            <a:p>
              <a:pPr algn="l" marL="669289" indent="-334645" lvl="1">
                <a:lnSpc>
                  <a:spcPts val="3498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 engagement rate average 10% in 2 months</a:t>
              </a:r>
            </a:p>
            <a:p>
              <a:pPr algn="l" marL="669289" indent="-334645" lvl="1">
                <a:lnSpc>
                  <a:spcPts val="3498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Launch  with 4 educational short videos  per 2 months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38251" y="6529567"/>
            <a:ext cx="4435462" cy="2352675"/>
            <a:chOff x="0" y="0"/>
            <a:chExt cx="5913949" cy="31369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13949" cy="3136900"/>
            </a:xfrm>
            <a:custGeom>
              <a:avLst/>
              <a:gdLst/>
              <a:ahLst/>
              <a:cxnLst/>
              <a:rect r="r" b="b" t="t" l="l"/>
              <a:pathLst>
                <a:path h="3136900" w="5913949">
                  <a:moveTo>
                    <a:pt x="0" y="0"/>
                  </a:moveTo>
                  <a:lnTo>
                    <a:pt x="5913949" y="0"/>
                  </a:lnTo>
                  <a:lnTo>
                    <a:pt x="5913949" y="3136900"/>
                  </a:lnTo>
                  <a:lnTo>
                    <a:pt x="0" y="3136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5913949" cy="3127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374015" indent="-187007" lvl="1">
                <a:lnSpc>
                  <a:spcPts val="3498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Followers growth, impressions </a:t>
              </a:r>
            </a:p>
            <a:p>
              <a:pPr algn="l" marL="374015" indent="-187007" lvl="1">
                <a:lnSpc>
                  <a:spcPts val="3498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Likes, comments, share</a:t>
              </a:r>
            </a:p>
            <a:p>
              <a:pPr algn="l" marL="374015" indent="-187007" lvl="1">
                <a:lnSpc>
                  <a:spcPts val="3498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Video views, shares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8596" y="6290179"/>
            <a:ext cx="4435462" cy="3590727"/>
            <a:chOff x="0" y="0"/>
            <a:chExt cx="5913949" cy="47876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13949" cy="4787636"/>
            </a:xfrm>
            <a:custGeom>
              <a:avLst/>
              <a:gdLst/>
              <a:ahLst/>
              <a:cxnLst/>
              <a:rect r="r" b="b" t="t" l="l"/>
              <a:pathLst>
                <a:path h="4787636" w="5913949">
                  <a:moveTo>
                    <a:pt x="0" y="0"/>
                  </a:moveTo>
                  <a:lnTo>
                    <a:pt x="5913949" y="0"/>
                  </a:lnTo>
                  <a:lnTo>
                    <a:pt x="5913949" y="4787636"/>
                  </a:lnTo>
                  <a:lnTo>
                    <a:pt x="0" y="4787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5913949" cy="47781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669289" indent="-334645" lvl="1">
                <a:lnSpc>
                  <a:spcPts val="3498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B</a:t>
              </a:r>
              <a:r>
                <a:rPr lang="en-US" sz="3099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rand Visibility </a:t>
              </a:r>
            </a:p>
            <a:p>
              <a:pPr algn="l" marL="669289" indent="-334645" lvl="1">
                <a:lnSpc>
                  <a:spcPts val="3498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Engagement </a:t>
              </a:r>
            </a:p>
            <a:p>
              <a:pPr algn="l" marL="669289" indent="-334645" lvl="1">
                <a:lnSpc>
                  <a:spcPts val="3496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Public Awareness </a:t>
              </a:r>
            </a:p>
            <a:p>
              <a:pPr algn="l">
                <a:lnSpc>
                  <a:spcPts val="3498"/>
                </a:lnSpc>
              </a:pPr>
            </a:p>
          </p:txBody>
        </p:sp>
      </p:grpSp>
    </p:spTree>
  </p:cSld>
  <p:clrMapOvr>
    <a:masterClrMapping/>
  </p:clrMapOvr>
  <p:transition spd="fast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4197" y="149225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Buyer Persona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601803" y="1346604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Persona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1777" y="1874839"/>
            <a:ext cx="10696744" cy="7706529"/>
          </a:xfrm>
          <a:custGeom>
            <a:avLst/>
            <a:gdLst/>
            <a:ahLst/>
            <a:cxnLst/>
            <a:rect r="r" b="b" t="t" l="l"/>
            <a:pathLst>
              <a:path h="7706529" w="10696744">
                <a:moveTo>
                  <a:pt x="0" y="0"/>
                </a:moveTo>
                <a:lnTo>
                  <a:pt x="10696744" y="0"/>
                </a:lnTo>
                <a:lnTo>
                  <a:pt x="10696744" y="7706529"/>
                </a:lnTo>
                <a:lnTo>
                  <a:pt x="0" y="770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3038" y="3235052"/>
            <a:ext cx="9834222" cy="5916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5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Future Cyber Leader</a:t>
            </a:r>
          </a:p>
          <a:p>
            <a:pPr algn="l">
              <a:lnSpc>
                <a:spcPts val="3918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Name: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Omar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Profile Background: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University student (IT/Business), fresh graduate, junior analyst, cybersecurity learner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Location: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Egypt / MENA region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Digital Behavior: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Active on LinkedIn, cyber learning platforms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Age: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20-28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Goals: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Build a cybersecurity career, understand cybersecurity fundamentals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Pain Points: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So many learning paths online, doesn't know where to start. Needs guidance from experts in the field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1601803" y="-177403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925373" y="7813675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635327" y="2824851"/>
            <a:ext cx="4805441" cy="6727222"/>
            <a:chOff x="0" y="0"/>
            <a:chExt cx="6407255" cy="89696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07277" cy="8969629"/>
            </a:xfrm>
            <a:custGeom>
              <a:avLst/>
              <a:gdLst/>
              <a:ahLst/>
              <a:cxnLst/>
              <a:rect r="r" b="b" t="t" l="l"/>
              <a:pathLst>
                <a:path h="8969629" w="6407277">
                  <a:moveTo>
                    <a:pt x="0" y="0"/>
                  </a:moveTo>
                  <a:lnTo>
                    <a:pt x="6407277" y="0"/>
                  </a:lnTo>
                  <a:lnTo>
                    <a:pt x="6407277" y="8969629"/>
                  </a:lnTo>
                  <a:lnTo>
                    <a:pt x="0" y="8969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54" b="-14558"/>
              </a:stretch>
            </a:blipFill>
          </p:spPr>
        </p:sp>
      </p:grpSp>
    </p:spTree>
  </p:cSld>
  <p:clrMapOvr>
    <a:masterClrMapping/>
  </p:clrMapOvr>
  <p:transition spd="fast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4197" y="149225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Buyer Persona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601803" y="1346604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Persona 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1777" y="1874839"/>
            <a:ext cx="10696744" cy="7706529"/>
          </a:xfrm>
          <a:custGeom>
            <a:avLst/>
            <a:gdLst/>
            <a:ahLst/>
            <a:cxnLst/>
            <a:rect r="r" b="b" t="t" l="l"/>
            <a:pathLst>
              <a:path h="7706529" w="10696744">
                <a:moveTo>
                  <a:pt x="0" y="0"/>
                </a:moveTo>
                <a:lnTo>
                  <a:pt x="10696744" y="0"/>
                </a:lnTo>
                <a:lnTo>
                  <a:pt x="10696744" y="7706529"/>
                </a:lnTo>
                <a:lnTo>
                  <a:pt x="0" y="770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7407" y="2870897"/>
            <a:ext cx="10265483" cy="643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Cybersecurity Technical</a:t>
            </a:r>
          </a:p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Name: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Aly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Profile Background: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Mid-level cybersecurity and GRC professionals seeking advanced knowledge in governance, risk, compliance, and real-world security operations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Location: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Egypt / MENA region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Digital Behavior: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Active on LinkedIn, attends webinars, follows cyber leader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Age: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30-50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Goals: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Advance technical and governance skillsPrepare for advanced certifications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Pain Points: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Unsure what to learn next or how to structure growth, Academic content doesn't match real industry workflow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1601803" y="-177403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925373" y="7813675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435093" y="2795557"/>
            <a:ext cx="5645116" cy="6785811"/>
            <a:chOff x="0" y="0"/>
            <a:chExt cx="7526821" cy="90477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6782" cy="9047734"/>
            </a:xfrm>
            <a:custGeom>
              <a:avLst/>
              <a:gdLst/>
              <a:ahLst/>
              <a:cxnLst/>
              <a:rect r="r" b="b" t="t" l="l"/>
              <a:pathLst>
                <a:path h="9047734" w="7526782">
                  <a:moveTo>
                    <a:pt x="0" y="0"/>
                  </a:moveTo>
                  <a:lnTo>
                    <a:pt x="7526782" y="0"/>
                  </a:lnTo>
                  <a:lnTo>
                    <a:pt x="7526782" y="9047734"/>
                  </a:lnTo>
                  <a:lnTo>
                    <a:pt x="0" y="9047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8827" t="-224532" r="-28797" b="-283297"/>
              </a:stretch>
            </a:blipFill>
          </p:spPr>
        </p:sp>
      </p:grpSp>
    </p:spTree>
  </p:cSld>
  <p:clrMapOvr>
    <a:masterClrMapping/>
  </p:clrMapOvr>
  <p:transition spd="fast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4197" y="149225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Buyer Persona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601803" y="1346604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Persona 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1777" y="1874839"/>
            <a:ext cx="10696744" cy="7706529"/>
          </a:xfrm>
          <a:custGeom>
            <a:avLst/>
            <a:gdLst/>
            <a:ahLst/>
            <a:cxnLst/>
            <a:rect r="r" b="b" t="t" l="l"/>
            <a:pathLst>
              <a:path h="7706529" w="10696744">
                <a:moveTo>
                  <a:pt x="0" y="0"/>
                </a:moveTo>
                <a:lnTo>
                  <a:pt x="10696744" y="0"/>
                </a:lnTo>
                <a:lnTo>
                  <a:pt x="10696744" y="7706529"/>
                </a:lnTo>
                <a:lnTo>
                  <a:pt x="0" y="770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3038" y="3197165"/>
            <a:ext cx="9834222" cy="599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5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Digital Everyday Citizens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Profile Background: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Employee, freelancer, active social media user, daily internet consumer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Location: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Egypt / MENA region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Digital Behavior: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Uses smartphone for payments, banking apps, online shopping, social media, cloud storage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Goals: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Wants to stay safe online and protect personal data, Interested in digital privacy, fraud awareness, hacking stories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Pain Points: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Doesn't know how hackers attack or how to stay safe, Worries about bank account hacks, mobile scams, phishing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1601803" y="-177403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925373" y="7813675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469782" y="2795556"/>
            <a:ext cx="5372101" cy="6785811"/>
            <a:chOff x="0" y="0"/>
            <a:chExt cx="7162801" cy="90477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62800" cy="9047734"/>
            </a:xfrm>
            <a:custGeom>
              <a:avLst/>
              <a:gdLst/>
              <a:ahLst/>
              <a:cxnLst/>
              <a:rect r="r" b="b" t="t" l="l"/>
              <a:pathLst>
                <a:path h="9047734" w="7162800">
                  <a:moveTo>
                    <a:pt x="0" y="0"/>
                  </a:moveTo>
                  <a:lnTo>
                    <a:pt x="7162800" y="0"/>
                  </a:lnTo>
                  <a:lnTo>
                    <a:pt x="7162800" y="9047734"/>
                  </a:lnTo>
                  <a:lnTo>
                    <a:pt x="0" y="9047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11" b="0"/>
              </a:stretch>
            </a:blipFill>
          </p:spPr>
        </p:sp>
      </p:grpSp>
    </p:spTree>
  </p:cSld>
  <p:clrMapOvr>
    <a:masterClrMapping/>
  </p:clrMapOvr>
  <p:transition spd="fast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98484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1418" y="780386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2360" y="76228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73303" y="81562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4246" y="797531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45522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593873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2312290" y="-507522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1362" y="544218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52829" y="2140990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1515" y="3571762"/>
            <a:ext cx="6540845" cy="2055005"/>
          </a:xfrm>
          <a:custGeom>
            <a:avLst/>
            <a:gdLst/>
            <a:ahLst/>
            <a:cxnLst/>
            <a:rect r="r" b="b" t="t" l="l"/>
            <a:pathLst>
              <a:path h="2055005" w="6540845">
                <a:moveTo>
                  <a:pt x="0" y="0"/>
                </a:moveTo>
                <a:lnTo>
                  <a:pt x="6540845" y="0"/>
                </a:lnTo>
                <a:lnTo>
                  <a:pt x="6540845" y="2055006"/>
                </a:lnTo>
                <a:lnTo>
                  <a:pt x="0" y="2055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60943" y="1609282"/>
            <a:ext cx="9056842" cy="13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Business Strategy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00481" y="4009450"/>
            <a:ext cx="1281336" cy="952831"/>
          </a:xfrm>
          <a:custGeom>
            <a:avLst/>
            <a:gdLst/>
            <a:ahLst/>
            <a:cxnLst/>
            <a:rect r="r" b="b" t="t" l="l"/>
            <a:pathLst>
              <a:path h="952831" w="1281336">
                <a:moveTo>
                  <a:pt x="0" y="0"/>
                </a:moveTo>
                <a:lnTo>
                  <a:pt x="1281336" y="0"/>
                </a:lnTo>
                <a:lnTo>
                  <a:pt x="1281336" y="952830"/>
                </a:lnTo>
                <a:lnTo>
                  <a:pt x="0" y="952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0481" y="4114064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1817" y="4049437"/>
            <a:ext cx="6513493" cy="79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5"/>
              </a:lnSpc>
            </a:pPr>
            <a:r>
              <a:rPr lang="en-US" sz="4662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Brand positioning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930630" y="3734199"/>
            <a:ext cx="6233996" cy="1958600"/>
          </a:xfrm>
          <a:custGeom>
            <a:avLst/>
            <a:gdLst/>
            <a:ahLst/>
            <a:cxnLst/>
            <a:rect r="r" b="b" t="t" l="l"/>
            <a:pathLst>
              <a:path h="1958600" w="6233996">
                <a:moveTo>
                  <a:pt x="0" y="0"/>
                </a:moveTo>
                <a:lnTo>
                  <a:pt x="6233996" y="0"/>
                </a:lnTo>
                <a:lnTo>
                  <a:pt x="6233996" y="1958599"/>
                </a:lnTo>
                <a:lnTo>
                  <a:pt x="0" y="1958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893310" y="4009450"/>
            <a:ext cx="1346830" cy="1001534"/>
          </a:xfrm>
          <a:custGeom>
            <a:avLst/>
            <a:gdLst/>
            <a:ahLst/>
            <a:cxnLst/>
            <a:rect r="r" b="b" t="t" l="l"/>
            <a:pathLst>
              <a:path h="1001534" w="1346830">
                <a:moveTo>
                  <a:pt x="0" y="0"/>
                </a:moveTo>
                <a:lnTo>
                  <a:pt x="1346830" y="0"/>
                </a:lnTo>
                <a:lnTo>
                  <a:pt x="1346830" y="1001533"/>
                </a:lnTo>
                <a:lnTo>
                  <a:pt x="0" y="1001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006557" y="4169166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02090" y="4264758"/>
            <a:ext cx="7376760" cy="8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48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Tone of Voice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24554" y="5692798"/>
            <a:ext cx="6487806" cy="2038342"/>
          </a:xfrm>
          <a:custGeom>
            <a:avLst/>
            <a:gdLst/>
            <a:ahLst/>
            <a:cxnLst/>
            <a:rect r="r" b="b" t="t" l="l"/>
            <a:pathLst>
              <a:path h="2038342" w="6487806">
                <a:moveTo>
                  <a:pt x="0" y="0"/>
                </a:moveTo>
                <a:lnTo>
                  <a:pt x="6487806" y="0"/>
                </a:lnTo>
                <a:lnTo>
                  <a:pt x="6487806" y="2038342"/>
                </a:lnTo>
                <a:lnTo>
                  <a:pt x="0" y="20383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42870" y="6150220"/>
            <a:ext cx="1323317" cy="984049"/>
          </a:xfrm>
          <a:custGeom>
            <a:avLst/>
            <a:gdLst/>
            <a:ahLst/>
            <a:cxnLst/>
            <a:rect r="r" b="b" t="t" l="l"/>
            <a:pathLst>
              <a:path h="984049" w="1323317">
                <a:moveTo>
                  <a:pt x="0" y="0"/>
                </a:moveTo>
                <a:lnTo>
                  <a:pt x="1323317" y="0"/>
                </a:lnTo>
                <a:lnTo>
                  <a:pt x="1323317" y="984048"/>
                </a:lnTo>
                <a:lnTo>
                  <a:pt x="0" y="984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79112" y="6308519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76218" y="6263229"/>
            <a:ext cx="7592375" cy="8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48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Messaging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930630" y="5692798"/>
            <a:ext cx="6285310" cy="1974722"/>
          </a:xfrm>
          <a:custGeom>
            <a:avLst/>
            <a:gdLst/>
            <a:ahLst/>
            <a:cxnLst/>
            <a:rect r="r" b="b" t="t" l="l"/>
            <a:pathLst>
              <a:path h="1974722" w="6285310">
                <a:moveTo>
                  <a:pt x="0" y="0"/>
                </a:moveTo>
                <a:lnTo>
                  <a:pt x="6285310" y="0"/>
                </a:lnTo>
                <a:lnTo>
                  <a:pt x="6285310" y="1974722"/>
                </a:lnTo>
                <a:lnTo>
                  <a:pt x="0" y="1974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893310" y="6181437"/>
            <a:ext cx="1346830" cy="1001534"/>
          </a:xfrm>
          <a:custGeom>
            <a:avLst/>
            <a:gdLst/>
            <a:ahLst/>
            <a:cxnLst/>
            <a:rect r="r" b="b" t="t" l="l"/>
            <a:pathLst>
              <a:path h="1001534" w="1346830">
                <a:moveTo>
                  <a:pt x="0" y="0"/>
                </a:moveTo>
                <a:lnTo>
                  <a:pt x="1346830" y="0"/>
                </a:lnTo>
                <a:lnTo>
                  <a:pt x="1346830" y="1001534"/>
                </a:lnTo>
                <a:lnTo>
                  <a:pt x="0" y="1001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104689" y="6338285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02090" y="6231419"/>
            <a:ext cx="7376760" cy="8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48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 Pillars</a:t>
            </a:r>
          </a:p>
        </p:txBody>
      </p:sp>
    </p:spTree>
  </p:cSld>
  <p:clrMapOvr>
    <a:masterClrMapping/>
  </p:clrMapOvr>
  <p:transition spd="fast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41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9820"/>
            <a:ext cx="18441886" cy="5564908"/>
            <a:chOff x="0" y="0"/>
            <a:chExt cx="4857122" cy="1465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7122" cy="1465655"/>
            </a:xfrm>
            <a:custGeom>
              <a:avLst/>
              <a:gdLst/>
              <a:ahLst/>
              <a:cxnLst/>
              <a:rect r="r" b="b" t="t" l="l"/>
              <a:pathLst>
                <a:path h="1465655" w="4857122">
                  <a:moveTo>
                    <a:pt x="0" y="0"/>
                  </a:moveTo>
                  <a:lnTo>
                    <a:pt x="4857122" y="0"/>
                  </a:lnTo>
                  <a:lnTo>
                    <a:pt x="4857122" y="1465655"/>
                  </a:lnTo>
                  <a:lnTo>
                    <a:pt x="0" y="1465655"/>
                  </a:lnTo>
                  <a:close/>
                </a:path>
              </a:pathLst>
            </a:custGeom>
            <a:solidFill>
              <a:srgbClr val="F5EF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57122" cy="1494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34887" y="6254844"/>
            <a:ext cx="3915270" cy="56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b="true" sz="4669">
                <a:solidFill>
                  <a:srgbClr val="F5EFEB"/>
                </a:solidFill>
                <a:latin typeface="Cloud Semi-Bold"/>
                <a:ea typeface="Cloud Semi-Bold"/>
                <a:cs typeface="Cloud Semi-Bold"/>
                <a:sym typeface="Cloud Semi-Bold"/>
              </a:rPr>
              <a:t>Place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49315" y="1765727"/>
            <a:ext cx="3915270" cy="56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 b="true">
                <a:solidFill>
                  <a:srgbClr val="4B6787"/>
                </a:solidFill>
                <a:latin typeface="Cloud Bold"/>
                <a:ea typeface="Cloud Bold"/>
                <a:cs typeface="Cloud Bold"/>
                <a:sym typeface="Cloud Bold"/>
              </a:rPr>
              <a:t>Price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49315" y="6162688"/>
            <a:ext cx="3915270" cy="56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b="true" sz="4669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Promotion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34887" y="6588760"/>
            <a:ext cx="6154524" cy="369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0" strike="noStrike" u="non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LinkedIn: </a:t>
            </a:r>
            <a:r>
              <a:rPr lang="en-US" sz="2600" strike="noStrike" u="none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main platform for authority and professional audience.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0" strike="noStrike" u="non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Facebook: </a:t>
            </a:r>
            <a:r>
              <a:rPr lang="en-US" sz="2600" strike="noStrike" u="none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wider reach and general audience.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trike="noStrike" u="none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Events, webinars, and workshops for offline presence.</a:t>
            </a: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549315" y="2331048"/>
            <a:ext cx="4757509" cy="246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F</a:t>
            </a: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ree educational content.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Paid services in the future:</a:t>
            </a:r>
          </a:p>
          <a:p>
            <a:pPr algn="l" marL="561341" indent="-280670" lvl="1">
              <a:lnSpc>
                <a:spcPts val="3250"/>
              </a:lnSpc>
              <a:buAutoNum type="arabicPeriod" startAt="1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Trainings &amp; workshops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AutoNum type="arabicPeriod" startAt="1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Consulting sessions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AutoNum type="arabicPeriod" startAt="1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Speaking engagements</a:t>
            </a: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549315" y="6794521"/>
            <a:ext cx="5203870" cy="287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 strike="noStrike" u="none">
                <a:solidFill>
                  <a:srgbClr val="FFF9F2"/>
                </a:solidFill>
                <a:latin typeface="Cloud"/>
                <a:ea typeface="Cloud"/>
                <a:cs typeface="Cloud"/>
                <a:sym typeface="Cloud"/>
              </a:rPr>
              <a:t>Reels, carousels, storytelling posts.</a:t>
            </a:r>
          </a:p>
          <a:p>
            <a:pPr algn="l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 strike="noStrike" u="none">
                <a:solidFill>
                  <a:srgbClr val="FFF9F2"/>
                </a:solidFill>
                <a:latin typeface="Cloud"/>
                <a:ea typeface="Cloud"/>
                <a:cs typeface="Cloud"/>
                <a:sym typeface="Cloud"/>
              </a:rPr>
              <a:t>Consistent posting (3× per week).</a:t>
            </a:r>
          </a:p>
          <a:p>
            <a:pPr algn="l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 strike="noStrike" u="none">
                <a:solidFill>
                  <a:srgbClr val="FFF9F2"/>
                </a:solidFill>
                <a:latin typeface="Cloud"/>
                <a:ea typeface="Cloud"/>
                <a:cs typeface="Cloud"/>
                <a:sym typeface="Cloud"/>
              </a:rPr>
              <a:t>Hashtags &amp; visual branding.</a:t>
            </a:r>
          </a:p>
          <a:p>
            <a:pPr algn="l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 strike="noStrike" u="none">
                <a:solidFill>
                  <a:srgbClr val="FFF9F2"/>
                </a:solidFill>
                <a:latin typeface="Cloud"/>
                <a:ea typeface="Cloud"/>
                <a:cs typeface="Cloud"/>
                <a:sym typeface="Cloud"/>
              </a:rPr>
              <a:t>Interactive tools: polls, Q&amp;A, engagement posts.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956913" y="-414763"/>
            <a:ext cx="6827235" cy="1032619"/>
          </a:xfrm>
          <a:custGeom>
            <a:avLst/>
            <a:gdLst/>
            <a:ahLst/>
            <a:cxnLst/>
            <a:rect r="r" b="b" t="t" l="l"/>
            <a:pathLst>
              <a:path h="1032619" w="6827235">
                <a:moveTo>
                  <a:pt x="0" y="0"/>
                </a:moveTo>
                <a:lnTo>
                  <a:pt x="6827235" y="0"/>
                </a:lnTo>
                <a:lnTo>
                  <a:pt x="6827235" y="1032619"/>
                </a:lnTo>
                <a:lnTo>
                  <a:pt x="0" y="1032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34887" y="1765727"/>
            <a:ext cx="3915270" cy="56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 b="true">
                <a:solidFill>
                  <a:srgbClr val="4B6787"/>
                </a:solidFill>
                <a:latin typeface="Cloud Semi-Bold"/>
                <a:ea typeface="Cloud Semi-Bold"/>
                <a:cs typeface="Cloud Semi-Bold"/>
                <a:sym typeface="Cloud Semi-Bold"/>
              </a:rPr>
              <a:t>Product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32332" y="2004154"/>
            <a:ext cx="6157078" cy="410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Ed</a:t>
            </a: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ucational cybersecurity content.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Simplified Arabic explanations.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Infographics, reels, carousels, awareness tips.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Practical insights from real experience.</a:t>
            </a: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692522" y="-180885"/>
            <a:ext cx="9056842" cy="132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4 Ps 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-1601803" y="-177403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6118378" y="-1028700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7" r="0" b="-67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8357" y="693388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061" y="675291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4004" y="65719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4946" y="71053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5889" y="692436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58207" y="937861"/>
            <a:ext cx="10691595" cy="154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65"/>
              </a:lnSpc>
            </a:pPr>
            <a:r>
              <a:rPr lang="en-US" sz="8046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Brand Positioning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352586" y="2736276"/>
            <a:ext cx="11573303" cy="5947110"/>
            <a:chOff x="0" y="0"/>
            <a:chExt cx="858640" cy="4412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8640" cy="441224"/>
            </a:xfrm>
            <a:custGeom>
              <a:avLst/>
              <a:gdLst/>
              <a:ahLst/>
              <a:cxnLst/>
              <a:rect r="r" b="b" t="t" l="l"/>
              <a:pathLst>
                <a:path h="441224" w="858640">
                  <a:moveTo>
                    <a:pt x="12543" y="0"/>
                  </a:moveTo>
                  <a:lnTo>
                    <a:pt x="640829" y="0"/>
                  </a:lnTo>
                  <a:cubicBezTo>
                    <a:pt x="763708" y="0"/>
                    <a:pt x="858640" y="98771"/>
                    <a:pt x="858640" y="220612"/>
                  </a:cubicBezTo>
                  <a:cubicBezTo>
                    <a:pt x="858640" y="342453"/>
                    <a:pt x="763708" y="441224"/>
                    <a:pt x="640829" y="441224"/>
                  </a:cubicBezTo>
                  <a:lnTo>
                    <a:pt x="12543" y="441224"/>
                  </a:lnTo>
                  <a:cubicBezTo>
                    <a:pt x="5616" y="441224"/>
                    <a:pt x="0" y="435609"/>
                    <a:pt x="0" y="428682"/>
                  </a:cubicBezTo>
                  <a:lnTo>
                    <a:pt x="0" y="12543"/>
                  </a:lnTo>
                  <a:cubicBezTo>
                    <a:pt x="0" y="5616"/>
                    <a:pt x="5616" y="0"/>
                    <a:pt x="12543" y="0"/>
                  </a:cubicBezTo>
                  <a:close/>
                </a:path>
              </a:pathLst>
            </a:custGeom>
            <a:solidFill>
              <a:srgbClr val="2F415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5400" y="19050"/>
              <a:ext cx="630040" cy="422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913437" y="3320062"/>
            <a:ext cx="9689430" cy="466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642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“Edu</a:t>
            </a:r>
            <a:r>
              <a:rPr lang="en-US" sz="2642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cational. </a:t>
            </a:r>
            <a:r>
              <a:rPr lang="en-US" sz="2642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Professional. Trust-Based.”</a:t>
            </a:r>
          </a:p>
          <a:p>
            <a:pPr algn="l">
              <a:lnSpc>
                <a:spcPts val="3697"/>
              </a:lnSpc>
            </a:pPr>
          </a:p>
          <a:p>
            <a:pPr algn="l">
              <a:lnSpc>
                <a:spcPts val="3697"/>
              </a:lnSpc>
            </a:pPr>
          </a:p>
          <a:p>
            <a:pPr algn="l">
              <a:lnSpc>
                <a:spcPts val="3697"/>
              </a:lnSpc>
            </a:pPr>
            <a:r>
              <a:rPr lang="en-US" sz="2642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Position Dr. Sherif Galal as a trusted Arabic cybersecurity and GRC thought leader who simplifies complex concepts into actionable, human-centered insights.</a:t>
            </a:r>
          </a:p>
          <a:p>
            <a:pPr algn="l">
              <a:lnSpc>
                <a:spcPts val="3697"/>
              </a:lnSpc>
            </a:pPr>
            <a:r>
              <a:rPr lang="en-US" sz="2642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He stands at the intersection of academic credibility and practical industry experience, turning expertise into influence through authentic educational storytelling.</a:t>
            </a:r>
          </a:p>
          <a:p>
            <a:pPr algn="l">
              <a:lnSpc>
                <a:spcPts val="3699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4692813" y="-315857"/>
            <a:ext cx="3658833" cy="3419346"/>
          </a:xfrm>
          <a:custGeom>
            <a:avLst/>
            <a:gdLst/>
            <a:ahLst/>
            <a:cxnLst/>
            <a:rect r="r" b="b" t="t" l="l"/>
            <a:pathLst>
              <a:path h="3419346" w="3658833">
                <a:moveTo>
                  <a:pt x="0" y="3419346"/>
                </a:moveTo>
                <a:lnTo>
                  <a:pt x="3658833" y="3419346"/>
                </a:lnTo>
                <a:lnTo>
                  <a:pt x="3658833" y="0"/>
                </a:lnTo>
                <a:lnTo>
                  <a:pt x="0" y="0"/>
                </a:lnTo>
                <a:lnTo>
                  <a:pt x="0" y="34193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2" t="0" r="-76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7568" y="796842"/>
            <a:ext cx="6932640" cy="13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Tone of Voice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90605" y="-1390260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AutoShape 5" id="5"/>
          <p:cNvSpPr/>
          <p:nvPr/>
        </p:nvSpPr>
        <p:spPr>
          <a:xfrm rot="5395370">
            <a:off x="5607351" y="6256424"/>
            <a:ext cx="7073298" cy="0"/>
          </a:xfrm>
          <a:prstGeom prst="line">
            <a:avLst/>
          </a:prstGeom>
          <a:ln cap="rnd" w="9525">
            <a:solidFill>
              <a:srgbClr val="242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797587">
            <a:off x="2279550" y="6020745"/>
            <a:ext cx="13573128" cy="0"/>
          </a:xfrm>
          <a:prstGeom prst="line">
            <a:avLst/>
          </a:prstGeom>
          <a:ln cap="rnd" w="9525">
            <a:solidFill>
              <a:srgbClr val="242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256862" y="2385563"/>
            <a:ext cx="40679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Educational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6473" y="2309363"/>
            <a:ext cx="40679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Trustworthy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3608" y="6077936"/>
            <a:ext cx="40679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Em</a:t>
            </a: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powering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1997" y="6077789"/>
            <a:ext cx="40679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Approachable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30319" y="3075211"/>
            <a:ext cx="6226393" cy="293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Informs and teaches in Arabic.</a:t>
            </a:r>
          </a:p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Example: </a:t>
            </a:r>
          </a:p>
          <a:p>
            <a:pPr algn="r" rtl="true">
              <a:lnSpc>
                <a:spcPts val="3918"/>
              </a:lnSpc>
            </a:pPr>
            <a:r>
              <a:rPr lang="ar-EG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“في وقت الهجوم السيبراني، أول </a:t>
            </a: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10</a:t>
            </a:r>
            <a:r>
              <a:rPr lang="ar-EG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 دقايق أهم من أي حاجة تانية..’’</a:t>
            </a:r>
          </a:p>
          <a:p>
            <a:pPr algn="l">
              <a:lnSpc>
                <a:spcPts val="3918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477236" y="2900839"/>
            <a:ext cx="6226393" cy="293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Expert, fact-based tone with real-world context</a:t>
            </a:r>
          </a:p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Example:</a:t>
            </a:r>
          </a:p>
          <a:p>
            <a:pPr algn="r" rtl="true">
              <a:lnSpc>
                <a:spcPts val="3919"/>
              </a:lnSpc>
            </a:pPr>
            <a:r>
              <a:rPr lang="ar-EG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‘”أنا د. شريف جلال على مدار مسيرتي المهنية، التي امتدت أكثر من </a:t>
            </a: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25</a:t>
            </a:r>
            <a:r>
              <a:rPr lang="ar-EG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 عام من الأدوار التقنية إلى المناصب القيادية والان كرئيس تنفيذي للعمليات (</a:t>
            </a: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COO</a:t>
            </a:r>
            <a:r>
              <a:rPr lang="ar-EG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) ورئيس لقطاع الحوكمة والمخاطر والالتزام..’’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36912" y="6569803"/>
            <a:ext cx="6413207" cy="243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</a:t>
            </a: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ncourages continuous learning and curiosity</a:t>
            </a:r>
          </a:p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Example:</a:t>
            </a:r>
          </a:p>
          <a:p>
            <a:pPr algn="r" rtl="true">
              <a:lnSpc>
                <a:spcPts val="3919"/>
              </a:lnSpc>
            </a:pPr>
            <a:r>
              <a:rPr lang="ar-EG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‘’هنتكلم فيها بطريقة بسيطة عن إزاي تحمي نفسك ومؤسستك من أي مخاطر رقمية، من أول خطوات صغيرة زي الباسورد لحد مفاهيم أعمق زي إدارة المخاطر’’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17012" y="6601664"/>
            <a:ext cx="6226393" cy="243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Fr</a:t>
            </a: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iendly and inclusive</a:t>
            </a:r>
          </a:p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Example:</a:t>
            </a:r>
          </a:p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‘’</a:t>
            </a:r>
            <a:r>
              <a:rPr lang="ar-EG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الأمن السيبراني مش حاجة تخص المتخصصين بس</a:t>
            </a: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،</a:t>
            </a:r>
          </a:p>
          <a:p>
            <a:pPr algn="r" rtl="true">
              <a:lnSpc>
                <a:spcPts val="3919"/>
              </a:lnSpc>
            </a:pPr>
            <a:r>
              <a:rPr lang="ar-EG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ده ببساطة الطريقة اللي بنحمي بيها نفسنا وبياناتنا من السرقة أو الاختراق.‘‘</a:t>
            </a:r>
          </a:p>
        </p:txBody>
      </p:sp>
    </p:spTree>
  </p:cSld>
  <p:clrMapOvr>
    <a:masterClrMapping/>
  </p:clrMapOvr>
  <p:transition spd="fast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8312" y="3381636"/>
            <a:ext cx="13871377" cy="9727519"/>
            <a:chOff x="0" y="0"/>
            <a:chExt cx="1510523" cy="1059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0523" cy="1059278"/>
            </a:xfrm>
            <a:custGeom>
              <a:avLst/>
              <a:gdLst/>
              <a:ahLst/>
              <a:cxnLst/>
              <a:rect r="r" b="b" t="t" l="l"/>
              <a:pathLst>
                <a:path h="1059278" w="1510523">
                  <a:moveTo>
                    <a:pt x="755262" y="0"/>
                  </a:moveTo>
                  <a:cubicBezTo>
                    <a:pt x="338142" y="0"/>
                    <a:pt x="0" y="237127"/>
                    <a:pt x="0" y="529639"/>
                  </a:cubicBezTo>
                  <a:cubicBezTo>
                    <a:pt x="0" y="822150"/>
                    <a:pt x="338142" y="1059278"/>
                    <a:pt x="755262" y="1059278"/>
                  </a:cubicBezTo>
                  <a:cubicBezTo>
                    <a:pt x="1172381" y="1059278"/>
                    <a:pt x="1510523" y="822150"/>
                    <a:pt x="1510523" y="529639"/>
                  </a:cubicBezTo>
                  <a:cubicBezTo>
                    <a:pt x="1510523" y="237127"/>
                    <a:pt x="1172381" y="0"/>
                    <a:pt x="755262" y="0"/>
                  </a:cubicBezTo>
                  <a:close/>
                </a:path>
              </a:pathLst>
            </a:custGeom>
            <a:solidFill>
              <a:srgbClr val="2F415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41612" y="-24518"/>
              <a:ext cx="1227300" cy="984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8203" y="1841150"/>
            <a:ext cx="10691595" cy="154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65"/>
              </a:lnSpc>
            </a:pPr>
            <a:r>
              <a:rPr lang="en-US" sz="8046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Key Messaging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98203" y="5624994"/>
            <a:ext cx="10809600" cy="359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561" indent="-318281" lvl="1">
              <a:lnSpc>
                <a:spcPts val="4124"/>
              </a:lnSpc>
              <a:buFont typeface="Arial"/>
              <a:buChar char="•"/>
            </a:pPr>
            <a:r>
              <a:rPr lang="en-US" b="true" sz="2948">
                <a:solidFill>
                  <a:srgbClr val="F5EF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“Cyb</a:t>
            </a:r>
            <a:r>
              <a:rPr lang="en-US" b="true" sz="2948">
                <a:solidFill>
                  <a:srgbClr val="F5EF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ersecurity is for everyone — knowledge is the best defense.”</a:t>
            </a:r>
          </a:p>
          <a:p>
            <a:pPr algn="l" marL="636561" indent="-318281" lvl="1">
              <a:lnSpc>
                <a:spcPts val="4124"/>
              </a:lnSpc>
              <a:buFont typeface="Arial"/>
              <a:buChar char="•"/>
            </a:pPr>
            <a:r>
              <a:rPr lang="en-US" b="true" sz="2948">
                <a:solidFill>
                  <a:srgbClr val="F5EF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“From academic insight to real-world protection.”</a:t>
            </a:r>
          </a:p>
          <a:p>
            <a:pPr algn="l" marL="636561" indent="-318281" lvl="1">
              <a:lnSpc>
                <a:spcPts val="4124"/>
              </a:lnSpc>
              <a:buFont typeface="Arial"/>
              <a:buChar char="•"/>
            </a:pPr>
            <a:r>
              <a:rPr lang="en-US" b="true" sz="2948">
                <a:solidFill>
                  <a:srgbClr val="F5EF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“Learning cyber in Arabic — clear, simple, and practical.”</a:t>
            </a:r>
          </a:p>
          <a:p>
            <a:pPr algn="l">
              <a:lnSpc>
                <a:spcPts val="4124"/>
              </a:lnSpc>
            </a:pPr>
          </a:p>
          <a:p>
            <a:pPr algn="l">
              <a:lnSpc>
                <a:spcPts val="412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true" rot="-5400000">
            <a:off x="14845213" y="-163457"/>
            <a:ext cx="3658833" cy="3419346"/>
          </a:xfrm>
          <a:custGeom>
            <a:avLst/>
            <a:gdLst/>
            <a:ahLst/>
            <a:cxnLst/>
            <a:rect r="r" b="b" t="t" l="l"/>
            <a:pathLst>
              <a:path h="3419346" w="3658833">
                <a:moveTo>
                  <a:pt x="0" y="3419346"/>
                </a:moveTo>
                <a:lnTo>
                  <a:pt x="3658833" y="3419346"/>
                </a:lnTo>
                <a:lnTo>
                  <a:pt x="3658833" y="0"/>
                </a:lnTo>
                <a:lnTo>
                  <a:pt x="0" y="0"/>
                </a:lnTo>
                <a:lnTo>
                  <a:pt x="0" y="34193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2" t="0" r="-76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90605" y="-1390260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590867" y="-791896"/>
            <a:ext cx="6878351" cy="6878351"/>
            <a:chOff x="0" y="0"/>
            <a:chExt cx="9171135" cy="9171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3195003" y="4071833"/>
            <a:ext cx="6878351" cy="6878351"/>
            <a:chOff x="0" y="0"/>
            <a:chExt cx="9171135" cy="91711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908252" y="3602757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2512" y="-1260972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90799" y="6743699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0" y="0"/>
                </a:moveTo>
                <a:lnTo>
                  <a:pt x="4339244" y="0"/>
                </a:lnTo>
                <a:lnTo>
                  <a:pt x="4339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44173" y="-51204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13794" y="9258300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72670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121687" y="1223001"/>
            <a:ext cx="8044627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Table of 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7483" y="4206236"/>
            <a:ext cx="9713033" cy="398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1. Business Brief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2. ⁠Business Canvas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3. ⁠Situation Analysis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4. ⁠Objectives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5. ⁠Target Audience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6. ⁠Business Strategy</a:t>
            </a:r>
          </a:p>
          <a:p>
            <a:pPr algn="just">
              <a:lnSpc>
                <a:spcPts val="448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525995" y="4206236"/>
            <a:ext cx="9713033" cy="398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7. ⁠Tactics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8. ⁠Actions (Implementation Plan)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9. ⁠Control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10. ⁠Our work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11. ⁠Result Analysis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12. ⁠Recommendations</a:t>
            </a:r>
          </a:p>
          <a:p>
            <a:pPr algn="just">
              <a:lnSpc>
                <a:spcPts val="4480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8864" y="-1469742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230472" y="6529567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4114800"/>
                </a:moveTo>
                <a:lnTo>
                  <a:pt x="4402996" y="4114800"/>
                </a:lnTo>
                <a:lnTo>
                  <a:pt x="440299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" t="0" r="-72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8021" y="6480679"/>
            <a:ext cx="4435462" cy="2244204"/>
            <a:chOff x="0" y="0"/>
            <a:chExt cx="5913949" cy="29922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13949" cy="2992272"/>
            </a:xfrm>
            <a:custGeom>
              <a:avLst/>
              <a:gdLst/>
              <a:ahLst/>
              <a:cxnLst/>
              <a:rect r="r" b="b" t="t" l="l"/>
              <a:pathLst>
                <a:path h="2992272" w="5913949">
                  <a:moveTo>
                    <a:pt x="0" y="0"/>
                  </a:moveTo>
                  <a:lnTo>
                    <a:pt x="5913949" y="0"/>
                  </a:lnTo>
                  <a:lnTo>
                    <a:pt x="5913949" y="2992272"/>
                  </a:lnTo>
                  <a:lnTo>
                    <a:pt x="0" y="2992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5913949" cy="298274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98"/>
                </a:lnSpc>
              </a:pP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Brand Visibility </a:t>
              </a: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Engagement </a:t>
              </a: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Public Awareness </a:t>
              </a:r>
            </a:p>
            <a:p>
              <a:pPr algn="l" marL="456953" indent="-152318" lvl="2">
                <a:lnSpc>
                  <a:spcPts val="24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44526" y="224593"/>
            <a:ext cx="8532904" cy="13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Content </a:t>
            </a: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Pillars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2200" y="2456409"/>
            <a:ext cx="6373666" cy="6612085"/>
          </a:xfrm>
          <a:custGeom>
            <a:avLst/>
            <a:gdLst/>
            <a:ahLst/>
            <a:cxnLst/>
            <a:rect r="r" b="b" t="t" l="l"/>
            <a:pathLst>
              <a:path h="6612085" w="6373666">
                <a:moveTo>
                  <a:pt x="0" y="0"/>
                </a:moveTo>
                <a:lnTo>
                  <a:pt x="6373665" y="0"/>
                </a:lnTo>
                <a:lnTo>
                  <a:pt x="6373665" y="6612085"/>
                </a:lnTo>
                <a:lnTo>
                  <a:pt x="0" y="6612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68675" y="3595278"/>
            <a:ext cx="4429888" cy="494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Core 70%</a:t>
            </a:r>
          </a:p>
          <a:p>
            <a:pPr algn="l">
              <a:lnSpc>
                <a:spcPts val="3918"/>
              </a:lnSpc>
            </a:pPr>
          </a:p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S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implifying complex cybersecurity and GRC topics in Arabic to educate professionals, students, and the general public.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510978" y="2456409"/>
            <a:ext cx="6373666" cy="6612085"/>
          </a:xfrm>
          <a:custGeom>
            <a:avLst/>
            <a:gdLst/>
            <a:ahLst/>
            <a:cxnLst/>
            <a:rect r="r" b="b" t="t" l="l"/>
            <a:pathLst>
              <a:path h="6612085" w="6373666">
                <a:moveTo>
                  <a:pt x="0" y="0"/>
                </a:moveTo>
                <a:lnTo>
                  <a:pt x="6373666" y="0"/>
                </a:lnTo>
                <a:lnTo>
                  <a:pt x="6373666" y="6612085"/>
                </a:lnTo>
                <a:lnTo>
                  <a:pt x="0" y="6612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60548" y="3557178"/>
            <a:ext cx="4991810" cy="494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15%</a:t>
            </a:r>
          </a:p>
          <a:p>
            <a:pPr algn="l">
              <a:lnSpc>
                <a:spcPts val="3918"/>
              </a:lnSpc>
            </a:pPr>
          </a:p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imely content around cyber trends, digital safety, and incident responses.</a:t>
            </a:r>
          </a:p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Posts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during Cybersecurity Awareness Month.</a:t>
            </a:r>
          </a:p>
          <a:p>
            <a:pPr algn="l" marL="604304" indent="-302152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Posts about how to protect yourself online</a:t>
            </a:r>
          </a:p>
          <a:p>
            <a:pPr algn="l">
              <a:lnSpc>
                <a:spcPts val="391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92199" y="2589759"/>
            <a:ext cx="5006364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Educati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1919" y="2589759"/>
            <a:ext cx="588008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Aw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areness </a:t>
            </a:r>
          </a:p>
        </p:txBody>
      </p:sp>
    </p:spTree>
  </p:cSld>
  <p:clrMapOvr>
    <a:masterClrMapping/>
  </p:clrMapOvr>
  <p:transition spd="fast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8864" y="-1469742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230472" y="6529567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4114800"/>
                </a:moveTo>
                <a:lnTo>
                  <a:pt x="4402996" y="4114800"/>
                </a:lnTo>
                <a:lnTo>
                  <a:pt x="440299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" t="0" r="-72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8021" y="6480679"/>
            <a:ext cx="4435462" cy="2244204"/>
            <a:chOff x="0" y="0"/>
            <a:chExt cx="5913949" cy="29922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13949" cy="2992272"/>
            </a:xfrm>
            <a:custGeom>
              <a:avLst/>
              <a:gdLst/>
              <a:ahLst/>
              <a:cxnLst/>
              <a:rect r="r" b="b" t="t" l="l"/>
              <a:pathLst>
                <a:path h="2992272" w="5913949">
                  <a:moveTo>
                    <a:pt x="0" y="0"/>
                  </a:moveTo>
                  <a:lnTo>
                    <a:pt x="5913949" y="0"/>
                  </a:lnTo>
                  <a:lnTo>
                    <a:pt x="5913949" y="2992272"/>
                  </a:lnTo>
                  <a:lnTo>
                    <a:pt x="0" y="2992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5913949" cy="298274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98"/>
                </a:lnSpc>
              </a:pP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Brand Visibility </a:t>
              </a: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Engagement </a:t>
              </a: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Public Awareness </a:t>
              </a:r>
            </a:p>
            <a:p>
              <a:pPr algn="l" marL="456953" indent="-152318" lvl="2">
                <a:lnSpc>
                  <a:spcPts val="24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683183" y="752475"/>
            <a:ext cx="8532904" cy="13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Content </a:t>
            </a: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Pillars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2199" y="2456409"/>
            <a:ext cx="6181968" cy="6413216"/>
          </a:xfrm>
          <a:custGeom>
            <a:avLst/>
            <a:gdLst/>
            <a:ahLst/>
            <a:cxnLst/>
            <a:rect r="r" b="b" t="t" l="l"/>
            <a:pathLst>
              <a:path h="6413216" w="6181968">
                <a:moveTo>
                  <a:pt x="0" y="0"/>
                </a:moveTo>
                <a:lnTo>
                  <a:pt x="6181968" y="0"/>
                </a:lnTo>
                <a:lnTo>
                  <a:pt x="6181968" y="6413216"/>
                </a:lnTo>
                <a:lnTo>
                  <a:pt x="0" y="6413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45074" y="3871570"/>
            <a:ext cx="5174171" cy="544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10%</a:t>
            </a:r>
          </a:p>
          <a:p>
            <a:pPr algn="l">
              <a:lnSpc>
                <a:spcPts val="3918"/>
              </a:lnSpc>
            </a:pPr>
          </a:p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Beh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ind-the-scenes insights from teaching, speaking, and consulting.</a:t>
            </a:r>
          </a:p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Certifications, media mentions, or collaborations that strengthen credibility.</a:t>
            </a:r>
          </a:p>
          <a:p>
            <a:pPr algn="l">
              <a:lnSpc>
                <a:spcPts val="3918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510978" y="2456409"/>
            <a:ext cx="6181968" cy="6413216"/>
          </a:xfrm>
          <a:custGeom>
            <a:avLst/>
            <a:gdLst/>
            <a:ahLst/>
            <a:cxnLst/>
            <a:rect r="r" b="b" t="t" l="l"/>
            <a:pathLst>
              <a:path h="6413216" w="6181968">
                <a:moveTo>
                  <a:pt x="0" y="0"/>
                </a:moveTo>
                <a:lnTo>
                  <a:pt x="6181968" y="0"/>
                </a:lnTo>
                <a:lnTo>
                  <a:pt x="6181968" y="6413216"/>
                </a:lnTo>
                <a:lnTo>
                  <a:pt x="0" y="6413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28188" y="4212664"/>
            <a:ext cx="4429888" cy="296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5%</a:t>
            </a:r>
          </a:p>
          <a:p>
            <a:pPr algn="l">
              <a:lnSpc>
                <a:spcPts val="3918"/>
              </a:lnSpc>
            </a:pPr>
          </a:p>
          <a:p>
            <a:pPr algn="l" marL="604304" indent="-302152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L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ight, story-based po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sts that h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umanize cybersecurity conce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pts.</a:t>
            </a:r>
          </a:p>
          <a:p>
            <a:pPr algn="l">
              <a:lnSpc>
                <a:spcPts val="391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92199" y="2589759"/>
            <a:ext cx="5006364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Personal Brandi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1919" y="2589759"/>
            <a:ext cx="588008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Eng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agement </a:t>
            </a:r>
          </a:p>
        </p:txBody>
      </p:sp>
    </p:spTree>
  </p:cSld>
  <p:clrMapOvr>
    <a:masterClrMapping/>
  </p:clrMapOvr>
  <p:transition spd="fast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98484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1418" y="780386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2360" y="76228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73303" y="81562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4246" y="797531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45522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593873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2312290" y="-507522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1362" y="544218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52829" y="2140990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30471" y="3474347"/>
            <a:ext cx="6728613" cy="2113999"/>
          </a:xfrm>
          <a:custGeom>
            <a:avLst/>
            <a:gdLst/>
            <a:ahLst/>
            <a:cxnLst/>
            <a:rect r="r" b="b" t="t" l="l"/>
            <a:pathLst>
              <a:path h="2113999" w="6728613">
                <a:moveTo>
                  <a:pt x="0" y="0"/>
                </a:moveTo>
                <a:lnTo>
                  <a:pt x="6728613" y="0"/>
                </a:lnTo>
                <a:lnTo>
                  <a:pt x="6728613" y="2113999"/>
                </a:lnTo>
                <a:lnTo>
                  <a:pt x="0" y="2113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64889" y="1484917"/>
            <a:ext cx="9056842" cy="13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Tactics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11704" y="3956232"/>
            <a:ext cx="1281336" cy="952831"/>
          </a:xfrm>
          <a:custGeom>
            <a:avLst/>
            <a:gdLst/>
            <a:ahLst/>
            <a:cxnLst/>
            <a:rect r="r" b="b" t="t" l="l"/>
            <a:pathLst>
              <a:path h="952831" w="1281336">
                <a:moveTo>
                  <a:pt x="0" y="0"/>
                </a:moveTo>
                <a:lnTo>
                  <a:pt x="1281336" y="0"/>
                </a:lnTo>
                <a:lnTo>
                  <a:pt x="1281336" y="952830"/>
                </a:lnTo>
                <a:lnTo>
                  <a:pt x="0" y="952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90828" y="4082750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38932" y="4073225"/>
            <a:ext cx="6513493" cy="79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5"/>
              </a:lnSpc>
            </a:pPr>
            <a:r>
              <a:rPr lang="en-US" sz="4662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LinkedIn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889871" y="3493397"/>
            <a:ext cx="6667979" cy="2094949"/>
          </a:xfrm>
          <a:custGeom>
            <a:avLst/>
            <a:gdLst/>
            <a:ahLst/>
            <a:cxnLst/>
            <a:rect r="r" b="b" t="t" l="l"/>
            <a:pathLst>
              <a:path h="2094949" w="6667979">
                <a:moveTo>
                  <a:pt x="0" y="0"/>
                </a:moveTo>
                <a:lnTo>
                  <a:pt x="6667979" y="0"/>
                </a:lnTo>
                <a:lnTo>
                  <a:pt x="6667979" y="2094949"/>
                </a:lnTo>
                <a:lnTo>
                  <a:pt x="0" y="2094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893310" y="4009450"/>
            <a:ext cx="1346830" cy="1001534"/>
          </a:xfrm>
          <a:custGeom>
            <a:avLst/>
            <a:gdLst/>
            <a:ahLst/>
            <a:cxnLst/>
            <a:rect r="r" b="b" t="t" l="l"/>
            <a:pathLst>
              <a:path h="1001534" w="1346830">
                <a:moveTo>
                  <a:pt x="0" y="0"/>
                </a:moveTo>
                <a:lnTo>
                  <a:pt x="1346830" y="0"/>
                </a:lnTo>
                <a:lnTo>
                  <a:pt x="1346830" y="1001533"/>
                </a:lnTo>
                <a:lnTo>
                  <a:pt x="0" y="1001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990389" y="4136532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68840" y="4097307"/>
            <a:ext cx="7376760" cy="8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48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Facebook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533663" y="5750271"/>
            <a:ext cx="6719293" cy="2111071"/>
          </a:xfrm>
          <a:custGeom>
            <a:avLst/>
            <a:gdLst/>
            <a:ahLst/>
            <a:cxnLst/>
            <a:rect r="r" b="b" t="t" l="l"/>
            <a:pathLst>
              <a:path h="2111071" w="6719293">
                <a:moveTo>
                  <a:pt x="0" y="0"/>
                </a:moveTo>
                <a:lnTo>
                  <a:pt x="6719294" y="0"/>
                </a:lnTo>
                <a:lnTo>
                  <a:pt x="6719294" y="2111070"/>
                </a:lnTo>
                <a:lnTo>
                  <a:pt x="0" y="2111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691386" y="6284557"/>
            <a:ext cx="1247345" cy="927554"/>
          </a:xfrm>
          <a:custGeom>
            <a:avLst/>
            <a:gdLst/>
            <a:ahLst/>
            <a:cxnLst/>
            <a:rect r="r" b="b" t="t" l="l"/>
            <a:pathLst>
              <a:path h="927554" w="1247345">
                <a:moveTo>
                  <a:pt x="0" y="0"/>
                </a:moveTo>
                <a:lnTo>
                  <a:pt x="1247345" y="0"/>
                </a:lnTo>
                <a:lnTo>
                  <a:pt x="1247345" y="927554"/>
                </a:lnTo>
                <a:lnTo>
                  <a:pt x="0" y="927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832741" y="6432121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44971" y="6299593"/>
            <a:ext cx="7376760" cy="8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48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Workshop/Events</a:t>
            </a:r>
          </a:p>
        </p:txBody>
      </p:sp>
    </p:spTree>
  </p:cSld>
  <p:clrMapOvr>
    <a:masterClrMapping/>
  </p:clrMapOvr>
  <p:transition spd="fast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797346" y="2021466"/>
          <a:ext cx="14951116" cy="8062935"/>
        </p:xfrm>
        <a:graphic>
          <a:graphicData uri="http://schemas.openxmlformats.org/drawingml/2006/table">
            <a:tbl>
              <a:tblPr/>
              <a:tblGrid>
                <a:gridCol w="4539848"/>
                <a:gridCol w="5154420"/>
                <a:gridCol w="5256848"/>
              </a:tblGrid>
              <a:tr h="173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b="true" sz="3699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b="true" sz="3699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b="true" sz="3699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Content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</a:tr>
              <a:tr h="1945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Build authority &amp; reach professionals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Educational posts, workshop recaps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0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Broader awareness &amp; public engagement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Educational posts, workshop recaps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59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Workshops/Events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Offline credibility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Participation in global conferences, keynote reflections, cybersecurity panels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623102" y="374880"/>
            <a:ext cx="9299605" cy="133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Channel Strategy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-5400000">
            <a:off x="-1599858" y="7162288"/>
            <a:ext cx="5058317" cy="2133690"/>
          </a:xfrm>
          <a:custGeom>
            <a:avLst/>
            <a:gdLst/>
            <a:ahLst/>
            <a:cxnLst/>
            <a:rect r="r" b="b" t="t" l="l"/>
            <a:pathLst>
              <a:path h="2133690" w="5058317">
                <a:moveTo>
                  <a:pt x="0" y="2133690"/>
                </a:moveTo>
                <a:lnTo>
                  <a:pt x="5058317" y="2133690"/>
                </a:lnTo>
                <a:lnTo>
                  <a:pt x="5058317" y="0"/>
                </a:lnTo>
                <a:lnTo>
                  <a:pt x="0" y="0"/>
                </a:lnTo>
                <a:lnTo>
                  <a:pt x="0" y="21336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400000">
            <a:off x="-1463612" y="2432530"/>
            <a:ext cx="4587025" cy="1934891"/>
          </a:xfrm>
          <a:custGeom>
            <a:avLst/>
            <a:gdLst/>
            <a:ahLst/>
            <a:cxnLst/>
            <a:rect r="r" b="b" t="t" l="l"/>
            <a:pathLst>
              <a:path h="1934891" w="4587025">
                <a:moveTo>
                  <a:pt x="0" y="1934891"/>
                </a:moveTo>
                <a:lnTo>
                  <a:pt x="4587025" y="1934891"/>
                </a:lnTo>
                <a:lnTo>
                  <a:pt x="4587025" y="0"/>
                </a:lnTo>
                <a:lnTo>
                  <a:pt x="0" y="0"/>
                </a:lnTo>
                <a:lnTo>
                  <a:pt x="0" y="19348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400000">
            <a:off x="-1463612" y="-1552858"/>
            <a:ext cx="4587025" cy="1934891"/>
          </a:xfrm>
          <a:custGeom>
            <a:avLst/>
            <a:gdLst/>
            <a:ahLst/>
            <a:cxnLst/>
            <a:rect r="r" b="b" t="t" l="l"/>
            <a:pathLst>
              <a:path h="1934891" w="4587025">
                <a:moveTo>
                  <a:pt x="0" y="1934891"/>
                </a:moveTo>
                <a:lnTo>
                  <a:pt x="4587025" y="1934891"/>
                </a:lnTo>
                <a:lnTo>
                  <a:pt x="4587025" y="0"/>
                </a:lnTo>
                <a:lnTo>
                  <a:pt x="0" y="0"/>
                </a:lnTo>
                <a:lnTo>
                  <a:pt x="0" y="19348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4198" y="231788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Action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17659" y="1558912"/>
          <a:ext cx="17852681" cy="8728088"/>
        </p:xfrm>
        <a:graphic>
          <a:graphicData uri="http://schemas.openxmlformats.org/drawingml/2006/table">
            <a:tbl>
              <a:tblPr/>
              <a:tblGrid>
                <a:gridCol w="2167517"/>
                <a:gridCol w="5242887"/>
                <a:gridCol w="2716372"/>
                <a:gridCol w="2061781"/>
                <a:gridCol w="2671060"/>
                <a:gridCol w="2993064"/>
              </a:tblGrid>
              <a:tr h="14566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Status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When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Who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</a:tr>
              <a:tr h="29595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Event coverage &amp; highlights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Post 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updates and visuals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from attended events and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certificates to increase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credibility.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Strong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engagement and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reach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improvement.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During Events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Salma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&amp; 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8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Content creation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reate and publish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awareness, educational,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and professional posts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using clear and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understandable language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 engage the audience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effectively.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Consistent posting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and audience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growth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maintained.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Monthly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Nehal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&amp; 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2872013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87287" y="-940524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8"/>
                </a:lnTo>
                <a:lnTo>
                  <a:pt x="0" y="1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74574" y="-1028700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47087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8830" y="-95250"/>
          <a:ext cx="18070341" cy="9239250"/>
        </p:xfrm>
        <a:graphic>
          <a:graphicData uri="http://schemas.openxmlformats.org/drawingml/2006/table">
            <a:tbl>
              <a:tblPr/>
              <a:tblGrid>
                <a:gridCol w="2605518"/>
                <a:gridCol w="5283943"/>
                <a:gridCol w="2360780"/>
                <a:gridCol w="2086918"/>
                <a:gridCol w="2703626"/>
                <a:gridCol w="3029555"/>
              </a:tblGrid>
              <a:tr h="27736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Visuals &amp; AI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 AI and editing tools</a:t>
                      </a:r>
                      <a:endParaRPr lang="en-US" sz="1100"/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 select, organize, and</a:t>
                      </a:r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enhance visuals for posts</a:t>
                      </a:r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 improve clarity and</a:t>
                      </a:r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audience engagement.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Better visual</a:t>
                      </a:r>
                      <a:endParaRPr lang="en-US" sz="1100"/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appeal and</a:t>
                      </a:r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interaction</a:t>
                      </a:r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achieved.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Weekly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Gehad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&amp; 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45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Performance monitoring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ack insights and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metrics to optimize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future content strategies.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Continuous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improvement in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engagement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metrics.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Monthly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Hagar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&amp; 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09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Community management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Eng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age with followers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by replying to comments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and messages to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maintain active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communication and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support audience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interaction.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Boosted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interaction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and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foll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ower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nection.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Ongoing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Asmaa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&amp; 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-331513" y="9391650"/>
            <a:ext cx="16449134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Noting that there was weekly rotations between the team members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93055" y="9936431"/>
            <a:ext cx="16449134" cy="35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4"/>
              </a:lnSpc>
            </a:pPr>
            <a:r>
              <a:rPr lang="en-US" sz="3099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For more click </a:t>
            </a:r>
            <a:r>
              <a:rPr lang="en-US" b="true" sz="3099" u="sng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  <a:hlinkClick r:id="rId2" tooltip="https://docs.google.com/spreadsheets/d/1aZ2GjiVam6ag0ziVGElOaEIQn0Tz0SPc/edit?usp=drivesdk&amp;ouid=103178424178202043636&amp;rtpof=true&amp;sd=true"/>
              </a:rPr>
              <a:t>here</a:t>
            </a:r>
          </a:p>
        </p:txBody>
      </p:sp>
    </p:spTree>
  </p:cSld>
  <p:clrMapOvr>
    <a:masterClrMapping/>
  </p:clrMapOvr>
  <p:transition spd="fast">
    <p:cover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9335681" y="-232886"/>
            <a:ext cx="4587025" cy="1934891"/>
          </a:xfrm>
          <a:custGeom>
            <a:avLst/>
            <a:gdLst/>
            <a:ahLst/>
            <a:cxnLst/>
            <a:rect r="r" b="b" t="t" l="l"/>
            <a:pathLst>
              <a:path h="1934891" w="4587025">
                <a:moveTo>
                  <a:pt x="0" y="1934890"/>
                </a:moveTo>
                <a:lnTo>
                  <a:pt x="4587026" y="1934890"/>
                </a:lnTo>
                <a:lnTo>
                  <a:pt x="4587026" y="0"/>
                </a:lnTo>
                <a:lnTo>
                  <a:pt x="0" y="0"/>
                </a:lnTo>
                <a:lnTo>
                  <a:pt x="0" y="19348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480740" y="1769273"/>
          <a:ext cx="15084365" cy="7468637"/>
        </p:xfrm>
        <a:graphic>
          <a:graphicData uri="http://schemas.openxmlformats.org/drawingml/2006/table">
            <a:tbl>
              <a:tblPr/>
              <a:tblGrid>
                <a:gridCol w="1954802"/>
                <a:gridCol w="2122634"/>
                <a:gridCol w="1836127"/>
                <a:gridCol w="2795949"/>
                <a:gridCol w="3637592"/>
                <a:gridCol w="2737261"/>
              </a:tblGrid>
              <a:tr h="13104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b="true" sz="2801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Platform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sz="2801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Metrics Tracked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sz="2801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Tools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sz="2801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Frequency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sz="2801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Target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sz="2801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Insights &amp; Key findings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</a:tr>
              <a:tr h="16624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Reach &amp; Engagement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insights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Weekly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Improve engagement and page growth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Event &amp; awareness posts had the highest engagement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6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LinkedIn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Impressions, Engagement rate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LinkedIn analysis 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Weekly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Increase visibility and followers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Profess</a:t>
                      </a: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ional tone and visuals improved visibility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5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Content Review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Post type, timing, topic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Manual tracking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Monthly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Maintain steady growth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Educational posts generated consistent and positive interactions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65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Overall Evaluation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Overall social media performanc, followers growth 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Manual observation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Monthly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Sustain engagement rate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Continuous growth in audience engagement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623102" y="374880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Control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4277365" y="-332286"/>
            <a:ext cx="5058317" cy="2133690"/>
          </a:xfrm>
          <a:custGeom>
            <a:avLst/>
            <a:gdLst/>
            <a:ahLst/>
            <a:cxnLst/>
            <a:rect r="r" b="b" t="t" l="l"/>
            <a:pathLst>
              <a:path h="2133690" w="5058317">
                <a:moveTo>
                  <a:pt x="0" y="2133690"/>
                </a:moveTo>
                <a:lnTo>
                  <a:pt x="5058316" y="2133690"/>
                </a:lnTo>
                <a:lnTo>
                  <a:pt x="5058316" y="0"/>
                </a:lnTo>
                <a:lnTo>
                  <a:pt x="0" y="0"/>
                </a:lnTo>
                <a:lnTo>
                  <a:pt x="0" y="21336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3922707" y="-232886"/>
            <a:ext cx="4587025" cy="1934891"/>
          </a:xfrm>
          <a:custGeom>
            <a:avLst/>
            <a:gdLst/>
            <a:ahLst/>
            <a:cxnLst/>
            <a:rect r="r" b="b" t="t" l="l"/>
            <a:pathLst>
              <a:path h="1934891" w="4587025">
                <a:moveTo>
                  <a:pt x="0" y="1934890"/>
                </a:moveTo>
                <a:lnTo>
                  <a:pt x="4587025" y="1934890"/>
                </a:lnTo>
                <a:lnTo>
                  <a:pt x="4587025" y="0"/>
                </a:lnTo>
                <a:lnTo>
                  <a:pt x="0" y="0"/>
                </a:lnTo>
                <a:lnTo>
                  <a:pt x="0" y="19348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309660" y="0"/>
            <a:ext cx="4587025" cy="1934891"/>
          </a:xfrm>
          <a:custGeom>
            <a:avLst/>
            <a:gdLst/>
            <a:ahLst/>
            <a:cxnLst/>
            <a:rect r="r" b="b" t="t" l="l"/>
            <a:pathLst>
              <a:path h="1934891" w="4587025">
                <a:moveTo>
                  <a:pt x="0" y="1934891"/>
                </a:moveTo>
                <a:lnTo>
                  <a:pt x="4587025" y="1934891"/>
                </a:lnTo>
                <a:lnTo>
                  <a:pt x="4587025" y="0"/>
                </a:lnTo>
                <a:lnTo>
                  <a:pt x="0" y="0"/>
                </a:lnTo>
                <a:lnTo>
                  <a:pt x="0" y="19348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2019" y="9936431"/>
            <a:ext cx="16449134" cy="35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4"/>
              </a:lnSpc>
            </a:pPr>
            <a:r>
              <a:rPr lang="en-US" sz="3099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For more click </a:t>
            </a:r>
            <a:r>
              <a:rPr lang="en-US" b="true" sz="3099" u="sng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  <a:hlinkClick r:id="rId4" tooltip="https://docs.google.com/spreadsheets/d/1AerFoPAsQ-yE1s7G8DYiaULqSybV1Zht/edit?usp=drivesdk&amp;ouid=103178424178202043636&amp;rtpof=true&amp;sd=true"/>
              </a:rPr>
              <a:t>here</a:t>
            </a:r>
          </a:p>
        </p:txBody>
      </p:sp>
    </p:spTree>
  </p:cSld>
  <p:clrMapOvr>
    <a:masterClrMapping/>
  </p:clrMapOvr>
  <p:transition spd="fast">
    <p:cover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4198" y="2117421"/>
            <a:ext cx="2901232" cy="7788542"/>
          </a:xfrm>
          <a:custGeom>
            <a:avLst/>
            <a:gdLst/>
            <a:ahLst/>
            <a:cxnLst/>
            <a:rect r="r" b="b" t="t" l="l"/>
            <a:pathLst>
              <a:path h="7788542" w="2901232">
                <a:moveTo>
                  <a:pt x="0" y="0"/>
                </a:moveTo>
                <a:lnTo>
                  <a:pt x="2901232" y="0"/>
                </a:lnTo>
                <a:lnTo>
                  <a:pt x="2901232" y="7788542"/>
                </a:lnTo>
                <a:lnTo>
                  <a:pt x="0" y="778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66905" y="2089125"/>
            <a:ext cx="2473398" cy="7982285"/>
          </a:xfrm>
          <a:custGeom>
            <a:avLst/>
            <a:gdLst/>
            <a:ahLst/>
            <a:cxnLst/>
            <a:rect r="r" b="b" t="t" l="l"/>
            <a:pathLst>
              <a:path h="7982285" w="2473398">
                <a:moveTo>
                  <a:pt x="0" y="0"/>
                </a:moveTo>
                <a:lnTo>
                  <a:pt x="2473398" y="0"/>
                </a:lnTo>
                <a:lnTo>
                  <a:pt x="2473398" y="7982285"/>
                </a:lnTo>
                <a:lnTo>
                  <a:pt x="0" y="798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0220" y="1568948"/>
            <a:ext cx="2645137" cy="8337015"/>
          </a:xfrm>
          <a:custGeom>
            <a:avLst/>
            <a:gdLst/>
            <a:ahLst/>
            <a:cxnLst/>
            <a:rect r="r" b="b" t="t" l="l"/>
            <a:pathLst>
              <a:path h="8337015" w="2645137">
                <a:moveTo>
                  <a:pt x="0" y="0"/>
                </a:moveTo>
                <a:lnTo>
                  <a:pt x="2645138" y="0"/>
                </a:lnTo>
                <a:lnTo>
                  <a:pt x="2645138" y="8337015"/>
                </a:lnTo>
                <a:lnTo>
                  <a:pt x="0" y="8337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56" r="0" b="-665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611" y="2117421"/>
            <a:ext cx="3754019" cy="7760246"/>
          </a:xfrm>
          <a:custGeom>
            <a:avLst/>
            <a:gdLst/>
            <a:ahLst/>
            <a:cxnLst/>
            <a:rect r="r" b="b" t="t" l="l"/>
            <a:pathLst>
              <a:path h="7760246" w="3754019">
                <a:moveTo>
                  <a:pt x="0" y="0"/>
                </a:moveTo>
                <a:lnTo>
                  <a:pt x="3754019" y="0"/>
                </a:lnTo>
                <a:lnTo>
                  <a:pt x="3754019" y="7760246"/>
                </a:lnTo>
                <a:lnTo>
                  <a:pt x="0" y="7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59403" y="2291506"/>
            <a:ext cx="4062828" cy="7412075"/>
          </a:xfrm>
          <a:custGeom>
            <a:avLst/>
            <a:gdLst/>
            <a:ahLst/>
            <a:cxnLst/>
            <a:rect r="r" b="b" t="t" l="l"/>
            <a:pathLst>
              <a:path h="7412075" w="4062828">
                <a:moveTo>
                  <a:pt x="0" y="0"/>
                </a:moveTo>
                <a:lnTo>
                  <a:pt x="4062828" y="0"/>
                </a:lnTo>
                <a:lnTo>
                  <a:pt x="4062828" y="7412076"/>
                </a:lnTo>
                <a:lnTo>
                  <a:pt x="0" y="7412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491" r="0" b="-1202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4198" y="549300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Our Work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2699999">
            <a:off x="-786808" y="-282577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70069" y="-2057400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5" t="0" r="-125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05034" y="4124190"/>
            <a:ext cx="8862936" cy="5805223"/>
          </a:xfrm>
          <a:custGeom>
            <a:avLst/>
            <a:gdLst/>
            <a:ahLst/>
            <a:cxnLst/>
            <a:rect r="r" b="b" t="t" l="l"/>
            <a:pathLst>
              <a:path h="5805223" w="8862936">
                <a:moveTo>
                  <a:pt x="0" y="0"/>
                </a:moveTo>
                <a:lnTo>
                  <a:pt x="8862936" y="0"/>
                </a:lnTo>
                <a:lnTo>
                  <a:pt x="8862936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1158779">
            <a:off x="-3392680" y="5547263"/>
            <a:ext cx="6878351" cy="6878351"/>
            <a:chOff x="0" y="0"/>
            <a:chExt cx="9171135" cy="91711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54702" y="0"/>
            <a:ext cx="5220652" cy="6356958"/>
          </a:xfrm>
          <a:custGeom>
            <a:avLst/>
            <a:gdLst/>
            <a:ahLst/>
            <a:cxnLst/>
            <a:rect r="r" b="b" t="t" l="l"/>
            <a:pathLst>
              <a:path h="6356958" w="5220652">
                <a:moveTo>
                  <a:pt x="0" y="0"/>
                </a:moveTo>
                <a:lnTo>
                  <a:pt x="5220652" y="0"/>
                </a:lnTo>
                <a:lnTo>
                  <a:pt x="522065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16337" y="254584"/>
            <a:ext cx="5255327" cy="3593739"/>
          </a:xfrm>
          <a:custGeom>
            <a:avLst/>
            <a:gdLst/>
            <a:ahLst/>
            <a:cxnLst/>
            <a:rect r="r" b="b" t="t" l="l"/>
            <a:pathLst>
              <a:path h="3593739" w="5255327">
                <a:moveTo>
                  <a:pt x="0" y="0"/>
                </a:moveTo>
                <a:lnTo>
                  <a:pt x="5255326" y="0"/>
                </a:lnTo>
                <a:lnTo>
                  <a:pt x="5255326" y="3593739"/>
                </a:lnTo>
                <a:lnTo>
                  <a:pt x="0" y="3593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1700" r="0" b="-944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46445" y="3848323"/>
            <a:ext cx="4457817" cy="6356958"/>
          </a:xfrm>
          <a:custGeom>
            <a:avLst/>
            <a:gdLst/>
            <a:ahLst/>
            <a:cxnLst/>
            <a:rect r="r" b="b" t="t" l="l"/>
            <a:pathLst>
              <a:path h="6356958" w="4457817">
                <a:moveTo>
                  <a:pt x="0" y="0"/>
                </a:moveTo>
                <a:lnTo>
                  <a:pt x="4457817" y="0"/>
                </a:lnTo>
                <a:lnTo>
                  <a:pt x="44578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84255" y="1254541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Our Work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609863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559302">
            <a:off x="-4598225" y="5441552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0061" y="-940524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8"/>
                </a:lnTo>
                <a:lnTo>
                  <a:pt x="0" y="1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085" y="5567824"/>
            <a:ext cx="6698720" cy="4287181"/>
          </a:xfrm>
          <a:custGeom>
            <a:avLst/>
            <a:gdLst/>
            <a:ahLst/>
            <a:cxnLst/>
            <a:rect r="r" b="b" t="t" l="l"/>
            <a:pathLst>
              <a:path h="4287181" w="6698720">
                <a:moveTo>
                  <a:pt x="0" y="0"/>
                </a:moveTo>
                <a:lnTo>
                  <a:pt x="6698720" y="0"/>
                </a:lnTo>
                <a:lnTo>
                  <a:pt x="6698720" y="4287181"/>
                </a:lnTo>
                <a:lnTo>
                  <a:pt x="0" y="428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2846" y="6564580"/>
            <a:ext cx="8011064" cy="2693720"/>
          </a:xfrm>
          <a:custGeom>
            <a:avLst/>
            <a:gdLst/>
            <a:ahLst/>
            <a:cxnLst/>
            <a:rect r="r" b="b" t="t" l="l"/>
            <a:pathLst>
              <a:path h="2693720" w="8011064">
                <a:moveTo>
                  <a:pt x="0" y="0"/>
                </a:moveTo>
                <a:lnTo>
                  <a:pt x="8011065" y="0"/>
                </a:lnTo>
                <a:lnTo>
                  <a:pt x="8011065" y="2693720"/>
                </a:lnTo>
                <a:lnTo>
                  <a:pt x="0" y="2693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60891"/>
            <a:ext cx="6277723" cy="4315934"/>
          </a:xfrm>
          <a:custGeom>
            <a:avLst/>
            <a:gdLst/>
            <a:ahLst/>
            <a:cxnLst/>
            <a:rect r="r" b="b" t="t" l="l"/>
            <a:pathLst>
              <a:path h="4315934" w="6277723">
                <a:moveTo>
                  <a:pt x="0" y="0"/>
                </a:moveTo>
                <a:lnTo>
                  <a:pt x="6277723" y="0"/>
                </a:lnTo>
                <a:lnTo>
                  <a:pt x="6277723" y="4315934"/>
                </a:lnTo>
                <a:lnTo>
                  <a:pt x="0" y="4315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83811" y="2513077"/>
            <a:ext cx="7636949" cy="3627551"/>
          </a:xfrm>
          <a:custGeom>
            <a:avLst/>
            <a:gdLst/>
            <a:ahLst/>
            <a:cxnLst/>
            <a:rect r="r" b="b" t="t" l="l"/>
            <a:pathLst>
              <a:path h="3627551" w="7636949">
                <a:moveTo>
                  <a:pt x="0" y="0"/>
                </a:moveTo>
                <a:lnTo>
                  <a:pt x="7636949" y="0"/>
                </a:lnTo>
                <a:lnTo>
                  <a:pt x="7636949" y="3627550"/>
                </a:lnTo>
                <a:lnTo>
                  <a:pt x="0" y="3627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12846" y="494191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Opinions</a:t>
            </a:r>
          </a:p>
        </p:txBody>
      </p: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504025" y="-343927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5889928" y="-343927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283880" y="-343927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29317" y="1847436"/>
            <a:ext cx="12703611" cy="12691989"/>
            <a:chOff x="0" y="0"/>
            <a:chExt cx="16938148" cy="16922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8117" cy="16922623"/>
            </a:xfrm>
            <a:custGeom>
              <a:avLst/>
              <a:gdLst/>
              <a:ahLst/>
              <a:cxnLst/>
              <a:rect r="r" b="b" t="t" l="l"/>
              <a:pathLst>
                <a:path h="16922623" w="16938117">
                  <a:moveTo>
                    <a:pt x="0" y="0"/>
                  </a:moveTo>
                  <a:lnTo>
                    <a:pt x="16938117" y="0"/>
                  </a:lnTo>
                  <a:lnTo>
                    <a:pt x="16938117" y="16922623"/>
                  </a:lnTo>
                  <a:lnTo>
                    <a:pt x="0" y="16922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7" r="0" b="-1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321706" y="2401327"/>
            <a:ext cx="18931411" cy="9635812"/>
          </a:xfrm>
          <a:custGeom>
            <a:avLst/>
            <a:gdLst/>
            <a:ahLst/>
            <a:cxnLst/>
            <a:rect r="r" b="b" t="t" l="l"/>
            <a:pathLst>
              <a:path h="9635812" w="18931411">
                <a:moveTo>
                  <a:pt x="0" y="0"/>
                </a:moveTo>
                <a:lnTo>
                  <a:pt x="18931411" y="0"/>
                </a:lnTo>
                <a:lnTo>
                  <a:pt x="18931411" y="9635812"/>
                </a:lnTo>
                <a:lnTo>
                  <a:pt x="0" y="9635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5531" y="998553"/>
            <a:ext cx="1697766" cy="1697766"/>
          </a:xfrm>
          <a:custGeom>
            <a:avLst/>
            <a:gdLst/>
            <a:ahLst/>
            <a:cxnLst/>
            <a:rect r="r" b="b" t="t" l="l"/>
            <a:pathLst>
              <a:path h="1697766" w="1697766">
                <a:moveTo>
                  <a:pt x="0" y="0"/>
                </a:moveTo>
                <a:lnTo>
                  <a:pt x="1697766" y="0"/>
                </a:lnTo>
                <a:lnTo>
                  <a:pt x="1697766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23855" y="998553"/>
            <a:ext cx="1697766" cy="1697766"/>
          </a:xfrm>
          <a:custGeom>
            <a:avLst/>
            <a:gdLst/>
            <a:ahLst/>
            <a:cxnLst/>
            <a:rect r="r" b="b" t="t" l="l"/>
            <a:pathLst>
              <a:path h="1697766" w="1697766">
                <a:moveTo>
                  <a:pt x="0" y="0"/>
                </a:moveTo>
                <a:lnTo>
                  <a:pt x="1697766" y="0"/>
                </a:lnTo>
                <a:lnTo>
                  <a:pt x="1697766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568366" y="1627460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01632" y="2401327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21621" y="4406818"/>
            <a:ext cx="10820643" cy="395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8608" indent="-40286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The project aims to build and enhance Dr. Sherif Galal’s digital presence as a cybersecurity, GRC, and BCM expert.</a:t>
            </a:r>
          </a:p>
          <a:p>
            <a:pPr algn="l" marL="1208608" indent="-40286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Transform his professional expertise into valuable and educational online content.</a:t>
            </a:r>
          </a:p>
          <a:p>
            <a:pPr algn="l" marL="1208608" indent="-40286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Establish him as a trusted voice in cybersecurity awareness within Egypt and the Arab region.</a:t>
            </a:r>
          </a:p>
          <a:p>
            <a:pPr algn="l" marL="1208608" indent="-40286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Create a consistent brand identity, content plan, and engagement strategy.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1409" y="830548"/>
            <a:ext cx="7954334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Business Brief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74888" y="8731885"/>
            <a:ext cx="10820643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Turning expertise into education and education into influence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8357" y="693388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061" y="675291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4004" y="65719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4946" y="71053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5889" y="692436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69286" y="2255649"/>
            <a:ext cx="7307388" cy="7307388"/>
            <a:chOff x="0" y="0"/>
            <a:chExt cx="9743184" cy="9743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43186" cy="9743186"/>
            </a:xfrm>
            <a:custGeom>
              <a:avLst/>
              <a:gdLst/>
              <a:ahLst/>
              <a:cxnLst/>
              <a:rect r="r" b="b" t="t" l="l"/>
              <a:pathLst>
                <a:path h="9743186" w="9743186">
                  <a:moveTo>
                    <a:pt x="0" y="0"/>
                  </a:moveTo>
                  <a:lnTo>
                    <a:pt x="9743186" y="0"/>
                  </a:lnTo>
                  <a:lnTo>
                    <a:pt x="9743186" y="9743186"/>
                  </a:lnTo>
                  <a:lnTo>
                    <a:pt x="0" y="9743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98456" y="2164546"/>
            <a:ext cx="6449050" cy="6690289"/>
          </a:xfrm>
          <a:custGeom>
            <a:avLst/>
            <a:gdLst/>
            <a:ahLst/>
            <a:cxnLst/>
            <a:rect r="r" b="b" t="t" l="l"/>
            <a:pathLst>
              <a:path h="6690289" w="6449050">
                <a:moveTo>
                  <a:pt x="0" y="0"/>
                </a:moveTo>
                <a:lnTo>
                  <a:pt x="6449050" y="0"/>
                </a:lnTo>
                <a:lnTo>
                  <a:pt x="6449050" y="6690289"/>
                </a:lnTo>
                <a:lnTo>
                  <a:pt x="0" y="6690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90974" y="3967162"/>
            <a:ext cx="9085433" cy="869835"/>
          </a:xfrm>
          <a:custGeom>
            <a:avLst/>
            <a:gdLst/>
            <a:ahLst/>
            <a:cxnLst/>
            <a:rect r="r" b="b" t="t" l="l"/>
            <a:pathLst>
              <a:path h="869835" w="9085433">
                <a:moveTo>
                  <a:pt x="0" y="0"/>
                </a:moveTo>
                <a:lnTo>
                  <a:pt x="9085433" y="0"/>
                </a:lnTo>
                <a:lnTo>
                  <a:pt x="9085433" y="869835"/>
                </a:lnTo>
                <a:lnTo>
                  <a:pt x="0" y="8698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997595" r="0" b="-102321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97270" y="6571939"/>
            <a:ext cx="9144000" cy="1020329"/>
          </a:xfrm>
          <a:custGeom>
            <a:avLst/>
            <a:gdLst/>
            <a:ahLst/>
            <a:cxnLst/>
            <a:rect r="r" b="b" t="t" l="l"/>
            <a:pathLst>
              <a:path h="1020329" w="9144000">
                <a:moveTo>
                  <a:pt x="0" y="0"/>
                </a:moveTo>
                <a:lnTo>
                  <a:pt x="9143999" y="0"/>
                </a:lnTo>
                <a:lnTo>
                  <a:pt x="9143999" y="1020329"/>
                </a:lnTo>
                <a:lnTo>
                  <a:pt x="0" y="10203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047242" r="0" b="-79569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00087" y="4836997"/>
            <a:ext cx="1964859" cy="1671916"/>
          </a:xfrm>
          <a:custGeom>
            <a:avLst/>
            <a:gdLst/>
            <a:ahLst/>
            <a:cxnLst/>
            <a:rect r="r" b="b" t="t" l="l"/>
            <a:pathLst>
              <a:path h="1671916" w="1964859">
                <a:moveTo>
                  <a:pt x="0" y="0"/>
                </a:moveTo>
                <a:lnTo>
                  <a:pt x="1964859" y="0"/>
                </a:lnTo>
                <a:lnTo>
                  <a:pt x="1964859" y="1671916"/>
                </a:lnTo>
                <a:lnTo>
                  <a:pt x="0" y="16719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03246" y="4411604"/>
            <a:ext cx="5439470" cy="364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Significant inc</a:t>
            </a: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rease in followers (10.38%) from 3,553 to 3,922, boosting brand awareness and reach, especially on LinkedIn and Facebook.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94198" y="652274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Result Analysis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3178" y="3485392"/>
            <a:ext cx="9299605" cy="81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b="true" sz="4700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Growth and Analysis </a:t>
            </a:r>
          </a:p>
        </p:txBody>
      </p:sp>
    </p:spTree>
  </p:cSld>
  <p:clrMapOvr>
    <a:masterClrMapping/>
  </p:clrMapOvr>
  <p:transition spd="fast">
    <p:cover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37353" y="2255649"/>
            <a:ext cx="6419437" cy="6339194"/>
          </a:xfrm>
          <a:custGeom>
            <a:avLst/>
            <a:gdLst/>
            <a:ahLst/>
            <a:cxnLst/>
            <a:rect r="r" b="b" t="t" l="l"/>
            <a:pathLst>
              <a:path h="6339194" w="6419437">
                <a:moveTo>
                  <a:pt x="0" y="0"/>
                </a:moveTo>
                <a:lnTo>
                  <a:pt x="6419438" y="0"/>
                </a:lnTo>
                <a:lnTo>
                  <a:pt x="6419438" y="6339194"/>
                </a:lnTo>
                <a:lnTo>
                  <a:pt x="0" y="6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5595" y="2582919"/>
            <a:ext cx="7501675" cy="6011925"/>
          </a:xfrm>
          <a:custGeom>
            <a:avLst/>
            <a:gdLst/>
            <a:ahLst/>
            <a:cxnLst/>
            <a:rect r="r" b="b" t="t" l="l"/>
            <a:pathLst>
              <a:path h="6011925" w="7501675">
                <a:moveTo>
                  <a:pt x="0" y="0"/>
                </a:moveTo>
                <a:lnTo>
                  <a:pt x="7501675" y="0"/>
                </a:lnTo>
                <a:lnTo>
                  <a:pt x="7501675" y="6011924"/>
                </a:lnTo>
                <a:lnTo>
                  <a:pt x="0" y="6011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8306" r="0" b="-7221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47467" y="658166"/>
            <a:ext cx="9299605" cy="105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b="true" sz="6099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Growth and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8692855"/>
            <a:ext cx="9299605" cy="84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899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Facebook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41664" y="8782385"/>
            <a:ext cx="9299605" cy="84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899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LinkedIn</a:t>
            </a:r>
          </a:p>
        </p:txBody>
      </p:sp>
    </p:spTree>
  </p:cSld>
  <p:clrMapOvr>
    <a:masterClrMapping/>
  </p:clrMapOvr>
  <p:transition spd="fast">
    <p:cover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8357" y="693388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061" y="675291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4004" y="65719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4946" y="71053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5889" y="692436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69286" y="2255649"/>
            <a:ext cx="7307388" cy="7307388"/>
            <a:chOff x="0" y="0"/>
            <a:chExt cx="9743184" cy="9743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43186" cy="9743186"/>
            </a:xfrm>
            <a:custGeom>
              <a:avLst/>
              <a:gdLst/>
              <a:ahLst/>
              <a:cxnLst/>
              <a:rect r="r" b="b" t="t" l="l"/>
              <a:pathLst>
                <a:path h="9743186" w="9743186">
                  <a:moveTo>
                    <a:pt x="0" y="0"/>
                  </a:moveTo>
                  <a:lnTo>
                    <a:pt x="9743186" y="0"/>
                  </a:lnTo>
                  <a:lnTo>
                    <a:pt x="9743186" y="9743186"/>
                  </a:lnTo>
                  <a:lnTo>
                    <a:pt x="0" y="9743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98456" y="2164546"/>
            <a:ext cx="6449050" cy="6690289"/>
          </a:xfrm>
          <a:custGeom>
            <a:avLst/>
            <a:gdLst/>
            <a:ahLst/>
            <a:cxnLst/>
            <a:rect r="r" b="b" t="t" l="l"/>
            <a:pathLst>
              <a:path h="6690289" w="6449050">
                <a:moveTo>
                  <a:pt x="0" y="0"/>
                </a:moveTo>
                <a:lnTo>
                  <a:pt x="6449050" y="0"/>
                </a:lnTo>
                <a:lnTo>
                  <a:pt x="6449050" y="6690289"/>
                </a:lnTo>
                <a:lnTo>
                  <a:pt x="0" y="6690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76674" y="2082929"/>
            <a:ext cx="6673535" cy="7652828"/>
          </a:xfrm>
          <a:custGeom>
            <a:avLst/>
            <a:gdLst/>
            <a:ahLst/>
            <a:cxnLst/>
            <a:rect r="r" b="b" t="t" l="l"/>
            <a:pathLst>
              <a:path h="7652828" w="6673535">
                <a:moveTo>
                  <a:pt x="0" y="0"/>
                </a:moveTo>
                <a:lnTo>
                  <a:pt x="6673535" y="0"/>
                </a:lnTo>
                <a:lnTo>
                  <a:pt x="6673535" y="7652828"/>
                </a:lnTo>
                <a:lnTo>
                  <a:pt x="0" y="76528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3668" r="0" b="-5488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03246" y="4411604"/>
            <a:ext cx="5439470" cy="365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Engagement </a:t>
            </a: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rate improved steadily, with Reels and posts driving the best interaction. Educational content received strong audience response.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94198" y="652274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Result Analysis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178" y="3485392"/>
            <a:ext cx="9299605" cy="81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Engagement </a:t>
            </a:r>
          </a:p>
        </p:txBody>
      </p:sp>
    </p:spTree>
  </p:cSld>
  <p:clrMapOvr>
    <a:masterClrMapping/>
  </p:clrMapOvr>
  <p:transition spd="fast">
    <p:cover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8357" y="693388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061" y="675291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4004" y="65719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4946" y="71053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5889" y="692436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69286" y="2255649"/>
            <a:ext cx="7307388" cy="7307388"/>
            <a:chOff x="0" y="0"/>
            <a:chExt cx="9743184" cy="9743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43186" cy="9743186"/>
            </a:xfrm>
            <a:custGeom>
              <a:avLst/>
              <a:gdLst/>
              <a:ahLst/>
              <a:cxnLst/>
              <a:rect r="r" b="b" t="t" l="l"/>
              <a:pathLst>
                <a:path h="9743186" w="9743186">
                  <a:moveTo>
                    <a:pt x="0" y="0"/>
                  </a:moveTo>
                  <a:lnTo>
                    <a:pt x="9743186" y="0"/>
                  </a:lnTo>
                  <a:lnTo>
                    <a:pt x="9743186" y="9743186"/>
                  </a:lnTo>
                  <a:lnTo>
                    <a:pt x="0" y="9743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98456" y="2164546"/>
            <a:ext cx="6449050" cy="6690289"/>
          </a:xfrm>
          <a:custGeom>
            <a:avLst/>
            <a:gdLst/>
            <a:ahLst/>
            <a:cxnLst/>
            <a:rect r="r" b="b" t="t" l="l"/>
            <a:pathLst>
              <a:path h="6690289" w="6449050">
                <a:moveTo>
                  <a:pt x="0" y="0"/>
                </a:moveTo>
                <a:lnTo>
                  <a:pt x="6449050" y="0"/>
                </a:lnTo>
                <a:lnTo>
                  <a:pt x="6449050" y="6690289"/>
                </a:lnTo>
                <a:lnTo>
                  <a:pt x="0" y="6690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25258" y="388588"/>
            <a:ext cx="6158886" cy="9509823"/>
          </a:xfrm>
          <a:custGeom>
            <a:avLst/>
            <a:gdLst/>
            <a:ahLst/>
            <a:cxnLst/>
            <a:rect r="r" b="b" t="t" l="l"/>
            <a:pathLst>
              <a:path h="9509823" w="6158886">
                <a:moveTo>
                  <a:pt x="0" y="0"/>
                </a:moveTo>
                <a:lnTo>
                  <a:pt x="6158886" y="0"/>
                </a:lnTo>
                <a:lnTo>
                  <a:pt x="6158886" y="9509824"/>
                </a:lnTo>
                <a:lnTo>
                  <a:pt x="0" y="95098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78" t="-22646" r="-2078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03246" y="4411604"/>
            <a:ext cx="5439470" cy="365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Educational A</a:t>
            </a: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rabic posts and cybersecurity topics generated the highest saves and shares. Short, visual content delivered superior reach.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2114" y="637396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Result Analysis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178" y="3485392"/>
            <a:ext cx="9299605" cy="81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Content Performance </a:t>
            </a:r>
          </a:p>
        </p:txBody>
      </p:sp>
    </p:spTree>
  </p:cSld>
  <p:clrMapOvr>
    <a:masterClrMapping/>
  </p:clrMapOvr>
  <p:transition spd="fast">
    <p:cover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8357" y="693388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061" y="675291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4004" y="65719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4946" y="71053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5889" y="692436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69286" y="2255649"/>
            <a:ext cx="7307388" cy="7307388"/>
            <a:chOff x="0" y="0"/>
            <a:chExt cx="9743184" cy="9743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43186" cy="9743186"/>
            </a:xfrm>
            <a:custGeom>
              <a:avLst/>
              <a:gdLst/>
              <a:ahLst/>
              <a:cxnLst/>
              <a:rect r="r" b="b" t="t" l="l"/>
              <a:pathLst>
                <a:path h="9743186" w="9743186">
                  <a:moveTo>
                    <a:pt x="0" y="0"/>
                  </a:moveTo>
                  <a:lnTo>
                    <a:pt x="9743186" y="0"/>
                  </a:lnTo>
                  <a:lnTo>
                    <a:pt x="9743186" y="9743186"/>
                  </a:lnTo>
                  <a:lnTo>
                    <a:pt x="0" y="9743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98456" y="2164546"/>
            <a:ext cx="6449050" cy="6690289"/>
          </a:xfrm>
          <a:custGeom>
            <a:avLst/>
            <a:gdLst/>
            <a:ahLst/>
            <a:cxnLst/>
            <a:rect r="r" b="b" t="t" l="l"/>
            <a:pathLst>
              <a:path h="6690289" w="6449050">
                <a:moveTo>
                  <a:pt x="0" y="0"/>
                </a:moveTo>
                <a:lnTo>
                  <a:pt x="6449050" y="0"/>
                </a:lnTo>
                <a:lnTo>
                  <a:pt x="6449050" y="6690289"/>
                </a:lnTo>
                <a:lnTo>
                  <a:pt x="0" y="6690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72784" y="2548796"/>
            <a:ext cx="6158886" cy="1396001"/>
          </a:xfrm>
          <a:custGeom>
            <a:avLst/>
            <a:gdLst/>
            <a:ahLst/>
            <a:cxnLst/>
            <a:rect r="r" b="b" t="t" l="l"/>
            <a:pathLst>
              <a:path h="1396001" w="6158886">
                <a:moveTo>
                  <a:pt x="0" y="0"/>
                </a:moveTo>
                <a:lnTo>
                  <a:pt x="6158885" y="0"/>
                </a:lnTo>
                <a:lnTo>
                  <a:pt x="6158885" y="1396002"/>
                </a:lnTo>
                <a:lnTo>
                  <a:pt x="0" y="1396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78" t="-735488" r="-207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25127" y="4549732"/>
            <a:ext cx="5454199" cy="4486079"/>
          </a:xfrm>
          <a:custGeom>
            <a:avLst/>
            <a:gdLst/>
            <a:ahLst/>
            <a:cxnLst/>
            <a:rect r="r" b="b" t="t" l="l"/>
            <a:pathLst>
              <a:path h="4486079" w="5454199">
                <a:moveTo>
                  <a:pt x="0" y="0"/>
                </a:moveTo>
                <a:lnTo>
                  <a:pt x="5454199" y="0"/>
                </a:lnTo>
                <a:lnTo>
                  <a:pt x="5454199" y="4486078"/>
                </a:lnTo>
                <a:lnTo>
                  <a:pt x="0" y="4486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03246" y="4421129"/>
            <a:ext cx="5439470" cy="405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Profile c</a:t>
            </a:r>
            <a:r>
              <a:rPr lang="en-US" sz="3300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redibility increased; content clearly reflects Dr. Sherif's expertise and teaching style, highlighted by positive audience feedback on clarity and trustworthiness.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84673" y="589771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Result Analysis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3178" y="3485392"/>
            <a:ext cx="9299605" cy="81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Brand Image</a:t>
            </a:r>
          </a:p>
        </p:txBody>
      </p:sp>
    </p:spTree>
  </p:cSld>
  <p:clrMapOvr>
    <a:masterClrMapping/>
  </p:clrMapOvr>
  <p:transition spd="fast">
    <p:cover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590867" y="-791896"/>
            <a:ext cx="6878351" cy="6878351"/>
            <a:chOff x="0" y="0"/>
            <a:chExt cx="9171135" cy="9171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4015421" y="3974679"/>
            <a:ext cx="6878351" cy="6878351"/>
            <a:chOff x="0" y="0"/>
            <a:chExt cx="9171135" cy="91711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981012" y="3602757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2512" y="-1260972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90799" y="6743699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0" y="0"/>
                </a:moveTo>
                <a:lnTo>
                  <a:pt x="4339244" y="0"/>
                </a:lnTo>
                <a:lnTo>
                  <a:pt x="4339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44173" y="-51204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13794" y="9258300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72670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97200" y="1223001"/>
            <a:ext cx="9093599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76022" y="3507507"/>
            <a:ext cx="10335955" cy="540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C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ontent Production &amp; Efficiency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Outsource Drafting: Utilize a specialist writer for content drafts, allowing Dr. Sherif to focus on final review and quality.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Prioritize Video: Focus heavily on creating short videos and tutorials to simplify complex topics and boost engagement.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Targeted Focus: Continue high-performing Arabic educational content.</a:t>
            </a:r>
          </a:p>
          <a:p>
            <a:pPr algn="l">
              <a:lnSpc>
                <a:spcPts val="4170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590867" y="-791896"/>
            <a:ext cx="6878351" cy="6878351"/>
            <a:chOff x="0" y="0"/>
            <a:chExt cx="9171135" cy="9171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4015421" y="3974679"/>
            <a:ext cx="6878351" cy="6878351"/>
            <a:chOff x="0" y="0"/>
            <a:chExt cx="9171135" cy="91711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981012" y="3602757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2512" y="-1260972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59957" y="7760546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0" y="0"/>
                </a:moveTo>
                <a:lnTo>
                  <a:pt x="4339244" y="0"/>
                </a:lnTo>
                <a:lnTo>
                  <a:pt x="4339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44173" y="-51204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72670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97200" y="1223001"/>
            <a:ext cx="9093599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Recommendations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46557" y="2552030"/>
            <a:ext cx="10335955" cy="520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Engagement &amp; C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ommunity 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Increase Webinars: Host more live webinars, separating them for specialists and y</a:t>
            </a: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outh audiences.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Direct Interaction: Use Q&amp;As and Lives for direct engagement, and build an email/group channel for direct communication.</a:t>
            </a:r>
          </a:p>
          <a:p>
            <a:pPr algn="l">
              <a:lnSpc>
                <a:spcPts val="5459"/>
              </a:lnSpc>
            </a:pPr>
          </a:p>
          <a:p>
            <a:pPr algn="l">
              <a:lnSpc>
                <a:spcPts val="5459"/>
              </a:lnSpc>
            </a:pPr>
          </a:p>
          <a:p>
            <a:pPr algn="l">
              <a:lnSpc>
                <a:spcPts val="417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976022" y="6210745"/>
            <a:ext cx="10335955" cy="520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Performance &amp; Gr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owth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Add</a:t>
            </a: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ress Organic Reach: Allocate budget for Paid Ads (boosting) to compensate for weak </a:t>
            </a: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organic reach and achieve faster audience growth.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Data-Driven: Review analytics monthly to adjust topics and content formats accordingly.</a:t>
            </a:r>
          </a:p>
          <a:p>
            <a:pPr algn="l">
              <a:lnSpc>
                <a:spcPts val="5459"/>
              </a:lnSpc>
            </a:pPr>
          </a:p>
          <a:p>
            <a:pPr algn="l">
              <a:lnSpc>
                <a:spcPts val="5459"/>
              </a:lnSpc>
            </a:pPr>
          </a:p>
          <a:p>
            <a:pPr algn="l">
              <a:lnSpc>
                <a:spcPts val="4170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590867" y="-791896"/>
            <a:ext cx="6878351" cy="6878351"/>
            <a:chOff x="0" y="0"/>
            <a:chExt cx="9171135" cy="9171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4015421" y="3974679"/>
            <a:ext cx="6878351" cy="6878351"/>
            <a:chOff x="0" y="0"/>
            <a:chExt cx="9171135" cy="91711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981012" y="3602757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2512" y="-1260972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90799" y="6743699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0" y="0"/>
                </a:moveTo>
                <a:lnTo>
                  <a:pt x="4339244" y="0"/>
                </a:lnTo>
                <a:lnTo>
                  <a:pt x="4339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44173" y="-51204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13794" y="9258300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72670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97200" y="1223001"/>
            <a:ext cx="9093599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76022" y="3964707"/>
            <a:ext cx="10335955" cy="3313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Platforms &amp; Branding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Expand Reach: Launch a YouTube channel for long-form content and explore younger platforms.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Maintain </a:t>
            </a: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Professionalism: Ensure consistent posting (3 times/week) and apply a unified visual identity across all channels.</a:t>
            </a:r>
          </a:p>
        </p:txBody>
      </p:sp>
    </p:spTree>
  </p:cSld>
  <p:clrMapOvr>
    <a:masterClrMapping/>
  </p:clrMapOvr>
  <p:transition spd="fast">
    <p:cover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7299" y="-659678"/>
            <a:ext cx="22102597" cy="21178307"/>
          </a:xfrm>
          <a:custGeom>
            <a:avLst/>
            <a:gdLst/>
            <a:ahLst/>
            <a:cxnLst/>
            <a:rect r="r" b="b" t="t" l="l"/>
            <a:pathLst>
              <a:path h="21178307" w="22102597">
                <a:moveTo>
                  <a:pt x="0" y="0"/>
                </a:moveTo>
                <a:lnTo>
                  <a:pt x="22102598" y="0"/>
                </a:lnTo>
                <a:lnTo>
                  <a:pt x="22102598" y="21178307"/>
                </a:lnTo>
                <a:lnTo>
                  <a:pt x="0" y="21178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516" y="1370006"/>
            <a:ext cx="18931411" cy="9101640"/>
          </a:xfrm>
          <a:custGeom>
            <a:avLst/>
            <a:gdLst/>
            <a:ahLst/>
            <a:cxnLst/>
            <a:rect r="r" b="b" t="t" l="l"/>
            <a:pathLst>
              <a:path h="9101640" w="18931411">
                <a:moveTo>
                  <a:pt x="0" y="0"/>
                </a:moveTo>
                <a:lnTo>
                  <a:pt x="18931411" y="0"/>
                </a:lnTo>
                <a:lnTo>
                  <a:pt x="18931411" y="9101640"/>
                </a:lnTo>
                <a:lnTo>
                  <a:pt x="0" y="9101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46623" y="4590302"/>
            <a:ext cx="2313058" cy="2313049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1027" t="0" r="-18602" b="-3963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39342" y="2567828"/>
            <a:ext cx="12281697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99"/>
              </a:lnSpc>
            </a:pPr>
            <a:r>
              <a:rPr lang="en-US" sz="9999" spc="-199">
                <a:solidFill>
                  <a:srgbClr val="F5EFEB"/>
                </a:solidFill>
                <a:latin typeface="Clarendon"/>
                <a:ea typeface="Clarendon"/>
                <a:cs typeface="Clarendon"/>
                <a:sym typeface="Clarendon"/>
              </a:rPr>
              <a:t>Our</a:t>
            </a:r>
            <a:r>
              <a:rPr lang="en-US" sz="9999" spc="-199" u="none">
                <a:solidFill>
                  <a:srgbClr val="F5EFEB"/>
                </a:solidFill>
                <a:latin typeface="Clarendon"/>
                <a:ea typeface="Clarendon"/>
                <a:cs typeface="Clarendon"/>
                <a:sym typeface="Clarendon"/>
              </a:rPr>
              <a:t> Team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026713" y="4590302"/>
            <a:ext cx="2313058" cy="2313049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59830" t="-50996" r="-56358" b="-17349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06546" y="4590302"/>
            <a:ext cx="2313058" cy="2313049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167304" y="4590302"/>
            <a:ext cx="2313058" cy="2313049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1062" t="-5876" r="-3473" b="-3326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128319" y="4590302"/>
            <a:ext cx="2313058" cy="231304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21975" t="-36857" r="-127270" b="-195472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true" flipV="true" rot="5400000">
            <a:off x="125795" y="-125795"/>
            <a:ext cx="2176042" cy="2427633"/>
          </a:xfrm>
          <a:custGeom>
            <a:avLst/>
            <a:gdLst/>
            <a:ahLst/>
            <a:cxnLst/>
            <a:rect r="r" b="b" t="t" l="l"/>
            <a:pathLst>
              <a:path h="2427633" w="2176042">
                <a:moveTo>
                  <a:pt x="2176043" y="2427633"/>
                </a:moveTo>
                <a:lnTo>
                  <a:pt x="0" y="2427633"/>
                </a:lnTo>
                <a:lnTo>
                  <a:pt x="0" y="0"/>
                </a:lnTo>
                <a:lnTo>
                  <a:pt x="2176043" y="0"/>
                </a:lnTo>
                <a:lnTo>
                  <a:pt x="2176043" y="2427633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67034" y="7260856"/>
            <a:ext cx="2672236" cy="86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Salma Nabhan</a:t>
            </a:r>
          </a:p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Team Leader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00678" y="7239266"/>
            <a:ext cx="31651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F5EFEB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Asmaa Mahfouz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97626" y="7239266"/>
            <a:ext cx="31651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F5EFEB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Hagar Tareq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62754" y="7239266"/>
            <a:ext cx="31651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F5EFEB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Nehal Adel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27883" y="7239266"/>
            <a:ext cx="31651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F5EFEB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Gehad Konsowa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128319" y="-793028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45742" y="8880021"/>
            <a:ext cx="14495635" cy="71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</a:p>
          <a:p>
            <a:pPr algn="l">
              <a:lnSpc>
                <a:spcPts val="4169"/>
              </a:lnSpc>
            </a:pPr>
            <a:r>
              <a:rPr lang="en-US" sz="2978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A mult</a:t>
            </a:r>
            <a:r>
              <a:rPr lang="en-US" sz="2978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idi</a:t>
            </a:r>
            <a:r>
              <a:rPr lang="en-US" sz="2978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sciplinary team working hand-in-hand to turn ideas into impactful outcomes</a:t>
            </a:r>
          </a:p>
        </p:txBody>
      </p:sp>
    </p:spTree>
  </p:cSld>
  <p:clrMapOvr>
    <a:masterClrMapping/>
  </p:clrMapOvr>
  <p:transition spd="fast">
    <p:cover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9198" y="665151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93484" y="-383408"/>
            <a:ext cx="11067650" cy="11053816"/>
            <a:chOff x="0" y="0"/>
            <a:chExt cx="14756867" cy="147384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56892" cy="14738477"/>
            </a:xfrm>
            <a:custGeom>
              <a:avLst/>
              <a:gdLst/>
              <a:ahLst/>
              <a:cxnLst/>
              <a:rect r="r" b="b" t="t" l="l"/>
              <a:pathLst>
                <a:path h="14738477" w="14756892">
                  <a:moveTo>
                    <a:pt x="0" y="0"/>
                  </a:moveTo>
                  <a:lnTo>
                    <a:pt x="14756892" y="0"/>
                  </a:lnTo>
                  <a:lnTo>
                    <a:pt x="14756892" y="14738477"/>
                  </a:lnTo>
                  <a:lnTo>
                    <a:pt x="0" y="14738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3" r="0" b="-3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48762" y="-528138"/>
            <a:ext cx="15597003" cy="11343275"/>
          </a:xfrm>
          <a:custGeom>
            <a:avLst/>
            <a:gdLst/>
            <a:ahLst/>
            <a:cxnLst/>
            <a:rect r="r" b="b" t="t" l="l"/>
            <a:pathLst>
              <a:path h="11343275" w="15597003">
                <a:moveTo>
                  <a:pt x="0" y="0"/>
                </a:moveTo>
                <a:lnTo>
                  <a:pt x="15597004" y="0"/>
                </a:lnTo>
                <a:lnTo>
                  <a:pt x="15597004" y="11343275"/>
                </a:lnTo>
                <a:lnTo>
                  <a:pt x="0" y="11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2" y="-383408"/>
            <a:ext cx="5426576" cy="4676722"/>
          </a:xfrm>
          <a:custGeom>
            <a:avLst/>
            <a:gdLst/>
            <a:ahLst/>
            <a:cxnLst/>
            <a:rect r="r" b="b" t="t" l="l"/>
            <a:pathLst>
              <a:path h="4676722" w="5426576">
                <a:moveTo>
                  <a:pt x="0" y="0"/>
                </a:moveTo>
                <a:lnTo>
                  <a:pt x="5426576" y="0"/>
                </a:lnTo>
                <a:lnTo>
                  <a:pt x="5426576" y="4676722"/>
                </a:lnTo>
                <a:lnTo>
                  <a:pt x="0" y="4676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79" r="0" b="-179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204154" y="7647498"/>
            <a:ext cx="2176042" cy="2427633"/>
          </a:xfrm>
          <a:custGeom>
            <a:avLst/>
            <a:gdLst/>
            <a:ahLst/>
            <a:cxnLst/>
            <a:rect r="r" b="b" t="t" l="l"/>
            <a:pathLst>
              <a:path h="2427633" w="2176042">
                <a:moveTo>
                  <a:pt x="2176042" y="2427633"/>
                </a:moveTo>
                <a:lnTo>
                  <a:pt x="0" y="2427633"/>
                </a:lnTo>
                <a:lnTo>
                  <a:pt x="0" y="0"/>
                </a:lnTo>
                <a:lnTo>
                  <a:pt x="2176042" y="0"/>
                </a:lnTo>
                <a:lnTo>
                  <a:pt x="2176042" y="242763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72145" y="3621142"/>
            <a:ext cx="9612372" cy="346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6"/>
              </a:lnSpc>
            </a:pPr>
            <a:r>
              <a:rPr lang="en-US" sz="14926">
                <a:solidFill>
                  <a:srgbClr val="F5EFEB"/>
                </a:solidFill>
                <a:latin typeface="Clarendon Narrow"/>
                <a:ea typeface="Clarendon Narrow"/>
                <a:cs typeface="Clarendon Narrow"/>
                <a:sym typeface="Clarendon Narrow"/>
              </a:rPr>
              <a:t>THANK YOU!</a:t>
            </a:r>
          </a:p>
        </p:txBody>
      </p: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22363" y="-629875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191268">
            <a:off x="1028102" y="3836999"/>
            <a:ext cx="2777650" cy="482617"/>
            <a:chOff x="0" y="0"/>
            <a:chExt cx="3703533" cy="6434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1194000">
            <a:off x="3309337" y="3837971"/>
            <a:ext cx="2777650" cy="482617"/>
            <a:chOff x="0" y="0"/>
            <a:chExt cx="3703533" cy="6434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63245" y="3600450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191268">
            <a:off x="6616812" y="3836999"/>
            <a:ext cx="2777650" cy="482617"/>
            <a:chOff x="0" y="0"/>
            <a:chExt cx="3703533" cy="6434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1194000">
            <a:off x="8898047" y="3837971"/>
            <a:ext cx="2777650" cy="482617"/>
            <a:chOff x="0" y="0"/>
            <a:chExt cx="3703533" cy="6434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551955" y="3600450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4230472" y="6529567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4114800"/>
                </a:moveTo>
                <a:lnTo>
                  <a:pt x="4402996" y="4114800"/>
                </a:lnTo>
                <a:lnTo>
                  <a:pt x="440299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29" t="0" r="-729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191268">
            <a:off x="12205521" y="3836999"/>
            <a:ext cx="2777650" cy="482617"/>
            <a:chOff x="0" y="0"/>
            <a:chExt cx="3703533" cy="6434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1194000">
            <a:off x="14486756" y="3837971"/>
            <a:ext cx="2777650" cy="482617"/>
            <a:chOff x="0" y="0"/>
            <a:chExt cx="3703533" cy="6434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140665" y="3600450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537822" y="5191125"/>
            <a:ext cx="4429888" cy="445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A cybersecurity expert who blends academic knowledge with executive experience, providing accessible, engaging, and practical cybersecurity education for all levels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718638" y="2732203"/>
            <a:ext cx="406792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Value Proposition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48944" y="5253019"/>
            <a:ext cx="4429888" cy="395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To deliver trustworthy, simplified Arabic cybersecurity content that bridges the gap between academic theory and real-world application.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113250" y="2732203"/>
            <a:ext cx="406792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Mission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0235" y="5314950"/>
            <a:ext cx="4429888" cy="445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To make Dr. Sherif Galal a recognized cybersecurity thought leader in the Arab world, known for simplifying complex concepts and empowering others to learn.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541219" y="2732203"/>
            <a:ext cx="406792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Vision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40228" y="796842"/>
            <a:ext cx="10647321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Vision | Mission | Value</a:t>
            </a: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520879" y="-728455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5954504" y="-1074962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182733" y="-1372627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33194" y="2401327"/>
            <a:ext cx="12703611" cy="9946735"/>
            <a:chOff x="0" y="0"/>
            <a:chExt cx="16938148" cy="1326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8117" cy="13262356"/>
            </a:xfrm>
            <a:custGeom>
              <a:avLst/>
              <a:gdLst/>
              <a:ahLst/>
              <a:cxnLst/>
              <a:rect r="r" b="b" t="t" l="l"/>
              <a:pathLst>
                <a:path h="13262356" w="16938117">
                  <a:moveTo>
                    <a:pt x="0" y="0"/>
                  </a:moveTo>
                  <a:lnTo>
                    <a:pt x="16938117" y="0"/>
                  </a:lnTo>
                  <a:lnTo>
                    <a:pt x="16938117" y="13262356"/>
                  </a:lnTo>
                  <a:lnTo>
                    <a:pt x="0" y="13262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3821" r="0" b="-1382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795531" y="179817"/>
            <a:ext cx="1697766" cy="1697766"/>
          </a:xfrm>
          <a:custGeom>
            <a:avLst/>
            <a:gdLst/>
            <a:ahLst/>
            <a:cxnLst/>
            <a:rect r="r" b="b" t="t" l="l"/>
            <a:pathLst>
              <a:path h="1697766" w="1697766">
                <a:moveTo>
                  <a:pt x="0" y="0"/>
                </a:moveTo>
                <a:lnTo>
                  <a:pt x="1697766" y="0"/>
                </a:lnTo>
                <a:lnTo>
                  <a:pt x="1697766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23855" y="396921"/>
            <a:ext cx="1697766" cy="1697766"/>
          </a:xfrm>
          <a:custGeom>
            <a:avLst/>
            <a:gdLst/>
            <a:ahLst/>
            <a:cxnLst/>
            <a:rect r="r" b="b" t="t" l="l"/>
            <a:pathLst>
              <a:path h="1697766" w="1697766">
                <a:moveTo>
                  <a:pt x="0" y="0"/>
                </a:moveTo>
                <a:lnTo>
                  <a:pt x="1697766" y="0"/>
                </a:lnTo>
                <a:lnTo>
                  <a:pt x="1697766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87613" y="644171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20879" y="1877583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97608" y="1670292"/>
            <a:ext cx="15355391" cy="8616708"/>
            <a:chOff x="0" y="0"/>
            <a:chExt cx="20473855" cy="114889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73924" cy="11489055"/>
            </a:xfrm>
            <a:custGeom>
              <a:avLst/>
              <a:gdLst/>
              <a:ahLst/>
              <a:cxnLst/>
              <a:rect r="r" b="b" t="t" l="l"/>
              <a:pathLst>
                <a:path h="11489055" w="20473924">
                  <a:moveTo>
                    <a:pt x="171577" y="0"/>
                  </a:moveTo>
                  <a:lnTo>
                    <a:pt x="20302347" y="0"/>
                  </a:lnTo>
                  <a:cubicBezTo>
                    <a:pt x="20397088" y="0"/>
                    <a:pt x="20473924" y="76835"/>
                    <a:pt x="20473924" y="171577"/>
                  </a:cubicBezTo>
                  <a:lnTo>
                    <a:pt x="20473924" y="11317478"/>
                  </a:lnTo>
                  <a:cubicBezTo>
                    <a:pt x="20473924" y="11362944"/>
                    <a:pt x="20455889" y="11406632"/>
                    <a:pt x="20423632" y="11438763"/>
                  </a:cubicBezTo>
                  <a:cubicBezTo>
                    <a:pt x="20391374" y="11470894"/>
                    <a:pt x="20347812" y="11489055"/>
                    <a:pt x="20302347" y="11489055"/>
                  </a:cubicBezTo>
                  <a:lnTo>
                    <a:pt x="171577" y="11489055"/>
                  </a:lnTo>
                  <a:cubicBezTo>
                    <a:pt x="76835" y="11488928"/>
                    <a:pt x="0" y="11412220"/>
                    <a:pt x="0" y="11317478"/>
                  </a:cubicBezTo>
                  <a:lnTo>
                    <a:pt x="0" y="171577"/>
                  </a:lnTo>
                  <a:cubicBezTo>
                    <a:pt x="0" y="76835"/>
                    <a:pt x="76835" y="0"/>
                    <a:pt x="17157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0" r="0" b="-119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621621" y="110771"/>
            <a:ext cx="10596527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Business Model Canva</a:t>
            </a: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60585" y="-391980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3490" y="2876940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1829" y="3660023"/>
            <a:ext cx="3936694" cy="3936694"/>
          </a:xfrm>
          <a:custGeom>
            <a:avLst/>
            <a:gdLst/>
            <a:ahLst/>
            <a:cxnLst/>
            <a:rect r="r" b="b" t="t" l="l"/>
            <a:pathLst>
              <a:path h="3936694" w="3936694">
                <a:moveTo>
                  <a:pt x="0" y="0"/>
                </a:moveTo>
                <a:lnTo>
                  <a:pt x="3936693" y="0"/>
                </a:lnTo>
                <a:lnTo>
                  <a:pt x="3936693" y="3936693"/>
                </a:lnTo>
                <a:lnTo>
                  <a:pt x="0" y="3936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0265" y="4971484"/>
            <a:ext cx="2719822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7201" indent="-152400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Universities.</a:t>
            </a:r>
          </a:p>
          <a:p>
            <a:pPr algn="l" marL="457201" indent="-152400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Cybersecurity organizations.</a:t>
            </a:r>
          </a:p>
          <a:p>
            <a:pPr algn="l" marL="457201" indent="-152400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Events.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15763" y="3281191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1456" y="3925377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Key Partners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34277" y="2949953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0478" y="3242283"/>
            <a:ext cx="639396" cy="3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982239" y="4388927"/>
            <a:ext cx="3888585" cy="3371612"/>
          </a:xfrm>
          <a:custGeom>
            <a:avLst/>
            <a:gdLst/>
            <a:ahLst/>
            <a:cxnLst/>
            <a:rect r="r" b="b" t="t" l="l"/>
            <a:pathLst>
              <a:path h="3371612" w="3888585">
                <a:moveTo>
                  <a:pt x="0" y="0"/>
                </a:moveTo>
                <a:lnTo>
                  <a:pt x="3888585" y="0"/>
                </a:lnTo>
                <a:lnTo>
                  <a:pt x="3888585" y="3371612"/>
                </a:lnTo>
                <a:lnTo>
                  <a:pt x="0" y="3371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47577" y="4223717"/>
            <a:ext cx="3157972" cy="314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Creating educational content (videos, posts, infographics).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Delivering workshops and public talks.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Continuous learning &amp; networking.</a:t>
            </a:r>
          </a:p>
          <a:p>
            <a:pPr algn="l" marL="411481" indent="-137160" lvl="2">
              <a:lnSpc>
                <a:spcPts val="2520"/>
              </a:lnSpc>
            </a:pPr>
          </a:p>
          <a:p>
            <a:pPr algn="l" marL="411481" indent="-137160" lvl="2">
              <a:lnSpc>
                <a:spcPts val="252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732118" y="6842839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58761" y="7203107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Key Activities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379845" y="7681333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50632" y="7754346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06834" y="8046676"/>
            <a:ext cx="639396" cy="3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596201" y="2876940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198595" y="3684077"/>
            <a:ext cx="3888585" cy="3371614"/>
          </a:xfrm>
          <a:custGeom>
            <a:avLst/>
            <a:gdLst/>
            <a:ahLst/>
            <a:cxnLst/>
            <a:rect r="r" b="b" t="t" l="l"/>
            <a:pathLst>
              <a:path h="3371614" w="3888585">
                <a:moveTo>
                  <a:pt x="0" y="0"/>
                </a:moveTo>
                <a:lnTo>
                  <a:pt x="3888585" y="0"/>
                </a:lnTo>
                <a:lnTo>
                  <a:pt x="3888585" y="3371614"/>
                </a:lnTo>
                <a:lnTo>
                  <a:pt x="0" y="33716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25744" y="4233242"/>
            <a:ext cx="3144606" cy="3024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3"/>
              </a:lnSpc>
            </a:pPr>
          </a:p>
          <a:p>
            <a:pPr algn="l" marL="398926" indent="-132975" lvl="2">
              <a:lnSpc>
                <a:spcPts val="2443"/>
              </a:lnSpc>
              <a:buFont typeface="Arial"/>
              <a:buChar char="⚬"/>
            </a:pPr>
            <a:r>
              <a:rPr lang="en-US" sz="1745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Deep professional expertise &amp; certifications.</a:t>
            </a:r>
          </a:p>
          <a:p>
            <a:pPr algn="l" marL="398926" indent="-132975" lvl="2">
              <a:lnSpc>
                <a:spcPts val="2443"/>
              </a:lnSpc>
              <a:buFont typeface="Arial"/>
              <a:buChar char="⚬"/>
            </a:pPr>
            <a:r>
              <a:rPr lang="en-US" sz="1745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Academic background + industry experience.</a:t>
            </a:r>
          </a:p>
          <a:p>
            <a:pPr algn="l" marL="398926" indent="-132975" lvl="2">
              <a:lnSpc>
                <a:spcPts val="2443"/>
              </a:lnSpc>
              <a:buFont typeface="Arial"/>
              <a:buChar char="⚬"/>
            </a:pPr>
            <a:r>
              <a:rPr lang="en-US" sz="1745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Personal brand identity &amp; digital platforms (LinkedIn, Facebook)</a:t>
            </a:r>
          </a:p>
          <a:p>
            <a:pPr algn="l" marL="398926" indent="-132975" lvl="2">
              <a:lnSpc>
                <a:spcPts val="2443"/>
              </a:lnSpc>
            </a:pPr>
          </a:p>
          <a:p>
            <a:pPr algn="l" marL="398926" indent="-132975" lvl="2">
              <a:lnSpc>
                <a:spcPts val="2443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948474" y="3281191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230752" y="3915852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Key Resources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666988" y="2949953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823189" y="3242283"/>
            <a:ext cx="639396" cy="3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414950" y="4388927"/>
            <a:ext cx="3888585" cy="3371612"/>
          </a:xfrm>
          <a:custGeom>
            <a:avLst/>
            <a:gdLst/>
            <a:ahLst/>
            <a:cxnLst/>
            <a:rect r="r" b="b" t="t" l="l"/>
            <a:pathLst>
              <a:path h="3371612" w="3888585">
                <a:moveTo>
                  <a:pt x="0" y="0"/>
                </a:moveTo>
                <a:lnTo>
                  <a:pt x="3888585" y="0"/>
                </a:lnTo>
                <a:lnTo>
                  <a:pt x="3888585" y="3371612"/>
                </a:lnTo>
                <a:lnTo>
                  <a:pt x="0" y="3371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746875" y="4615227"/>
            <a:ext cx="3058460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Simplifies complex cybersecurity concepts in Arabic.</a:t>
            </a:r>
          </a:p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Combines academic and real-world experience.</a:t>
            </a:r>
          </a:p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Builds awareness &amp; empowers learners.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164830" y="6842839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539098" y="7203107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Value Proposition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812557" y="7681333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83344" y="7754346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039545" y="8046676"/>
            <a:ext cx="639396" cy="3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8714234">
            <a:off x="14567801" y="-1714010"/>
            <a:ext cx="3928747" cy="5485420"/>
          </a:xfrm>
          <a:custGeom>
            <a:avLst/>
            <a:gdLst/>
            <a:ahLst/>
            <a:cxnLst/>
            <a:rect r="r" b="b" t="t" l="l"/>
            <a:pathLst>
              <a:path h="5485420" w="3928747">
                <a:moveTo>
                  <a:pt x="0" y="0"/>
                </a:moveTo>
                <a:lnTo>
                  <a:pt x="3928747" y="0"/>
                </a:lnTo>
                <a:lnTo>
                  <a:pt x="3928747" y="5485420"/>
                </a:lnTo>
                <a:lnTo>
                  <a:pt x="0" y="54854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55" t="0" r="-55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5116748">
            <a:off x="404132" y="6794996"/>
            <a:ext cx="3252946" cy="4541849"/>
          </a:xfrm>
          <a:custGeom>
            <a:avLst/>
            <a:gdLst/>
            <a:ahLst/>
            <a:cxnLst/>
            <a:rect r="r" b="b" t="t" l="l"/>
            <a:pathLst>
              <a:path h="4541849" w="3252946">
                <a:moveTo>
                  <a:pt x="3252946" y="0"/>
                </a:moveTo>
                <a:lnTo>
                  <a:pt x="0" y="0"/>
                </a:lnTo>
                <a:lnTo>
                  <a:pt x="0" y="4541849"/>
                </a:lnTo>
                <a:lnTo>
                  <a:pt x="3252946" y="4541849"/>
                </a:lnTo>
                <a:lnTo>
                  <a:pt x="3252946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53" t="0" r="-53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5697568" y="796842"/>
            <a:ext cx="6932640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Key highlights</a:t>
            </a:r>
          </a:p>
        </p:txBody>
      </p: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4692813" y="-315857"/>
            <a:ext cx="3658833" cy="3419346"/>
          </a:xfrm>
          <a:custGeom>
            <a:avLst/>
            <a:gdLst/>
            <a:ahLst/>
            <a:cxnLst/>
            <a:rect r="r" b="b" t="t" l="l"/>
            <a:pathLst>
              <a:path h="3419346" w="3658833">
                <a:moveTo>
                  <a:pt x="0" y="3419346"/>
                </a:moveTo>
                <a:lnTo>
                  <a:pt x="3658833" y="3419346"/>
                </a:lnTo>
                <a:lnTo>
                  <a:pt x="3658833" y="0"/>
                </a:lnTo>
                <a:lnTo>
                  <a:pt x="0" y="0"/>
                </a:lnTo>
                <a:lnTo>
                  <a:pt x="0" y="34193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2" t="0" r="-7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3490" y="2876940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1829" y="3660023"/>
            <a:ext cx="3936694" cy="3936694"/>
          </a:xfrm>
          <a:custGeom>
            <a:avLst/>
            <a:gdLst/>
            <a:ahLst/>
            <a:cxnLst/>
            <a:rect r="r" b="b" t="t" l="l"/>
            <a:pathLst>
              <a:path h="3936694" w="3936694">
                <a:moveTo>
                  <a:pt x="0" y="0"/>
                </a:moveTo>
                <a:lnTo>
                  <a:pt x="3936693" y="0"/>
                </a:lnTo>
                <a:lnTo>
                  <a:pt x="3936693" y="3936693"/>
                </a:lnTo>
                <a:lnTo>
                  <a:pt x="0" y="3936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6630" y="4806118"/>
            <a:ext cx="2969943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Students (learning &amp; mentorship).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Professionals (career updates).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General audience (digital safety &amp; awareness).</a:t>
            </a:r>
          </a:p>
          <a:p>
            <a:pPr algn="l" marL="411481" indent="-137160" lvl="2">
              <a:lnSpc>
                <a:spcPts val="252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15763" y="3281191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7396" y="3932213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Customer Segments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34277" y="2949953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0478" y="3242283"/>
            <a:ext cx="639396" cy="38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982239" y="4388927"/>
            <a:ext cx="3888585" cy="3371612"/>
          </a:xfrm>
          <a:custGeom>
            <a:avLst/>
            <a:gdLst/>
            <a:ahLst/>
            <a:cxnLst/>
            <a:rect r="r" b="b" t="t" l="l"/>
            <a:pathLst>
              <a:path h="3371612" w="3888585">
                <a:moveTo>
                  <a:pt x="0" y="0"/>
                </a:moveTo>
                <a:lnTo>
                  <a:pt x="3888585" y="0"/>
                </a:lnTo>
                <a:lnTo>
                  <a:pt x="3888585" y="3371612"/>
                </a:lnTo>
                <a:lnTo>
                  <a:pt x="0" y="3371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80902" y="4491793"/>
            <a:ext cx="3157972" cy="283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LinkedIn: credibility &amp; professional reach.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Facebook: broader awareness &amp; interaction.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Workshops &amp; events: offline engagement.</a:t>
            </a:r>
          </a:p>
          <a:p>
            <a:pPr algn="l" marL="411481" indent="-137160" lvl="2">
              <a:lnSpc>
                <a:spcPts val="2520"/>
              </a:lnSpc>
            </a:pPr>
          </a:p>
          <a:p>
            <a:pPr algn="l" marL="411481" indent="-137160" lvl="2">
              <a:lnSpc>
                <a:spcPts val="252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732118" y="6842839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06386" y="7203107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Channels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379845" y="7681333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50632" y="7754346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06834" y="8046676"/>
            <a:ext cx="639396" cy="38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596201" y="2876940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198595" y="3684077"/>
            <a:ext cx="3888585" cy="3371614"/>
          </a:xfrm>
          <a:custGeom>
            <a:avLst/>
            <a:gdLst/>
            <a:ahLst/>
            <a:cxnLst/>
            <a:rect r="r" b="b" t="t" l="l"/>
            <a:pathLst>
              <a:path h="3371614" w="3888585">
                <a:moveTo>
                  <a:pt x="0" y="0"/>
                </a:moveTo>
                <a:lnTo>
                  <a:pt x="3888585" y="0"/>
                </a:lnTo>
                <a:lnTo>
                  <a:pt x="3888585" y="3371614"/>
                </a:lnTo>
                <a:lnTo>
                  <a:pt x="0" y="33716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554049" y="4491793"/>
            <a:ext cx="3063375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 Builds trust through honest, valuable content.</a:t>
            </a:r>
          </a:p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 Replies to comments and messages to help followers.</a:t>
            </a:r>
          </a:p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 Creates a friendly learning community.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948474" y="3281191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265592" y="3875063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Customer Relationship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666988" y="2949953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823189" y="3242283"/>
            <a:ext cx="639396" cy="38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414950" y="4388927"/>
            <a:ext cx="3888585" cy="3371612"/>
          </a:xfrm>
          <a:custGeom>
            <a:avLst/>
            <a:gdLst/>
            <a:ahLst/>
            <a:cxnLst/>
            <a:rect r="r" b="b" t="t" l="l"/>
            <a:pathLst>
              <a:path h="3371612" w="3888585">
                <a:moveTo>
                  <a:pt x="0" y="0"/>
                </a:moveTo>
                <a:lnTo>
                  <a:pt x="3888585" y="0"/>
                </a:lnTo>
                <a:lnTo>
                  <a:pt x="3888585" y="3371612"/>
                </a:lnTo>
                <a:lnTo>
                  <a:pt x="0" y="3371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661150" y="4612084"/>
            <a:ext cx="3058460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b="true" sz="1800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Revenue: </a:t>
            </a: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Training sessions, consultations, speaking events, partnerships.</a:t>
            </a:r>
          </a:p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b="true" sz="1800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Cost: </a:t>
            </a: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Content creation tools, paid ads, branding, and event participation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164830" y="6842839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539098" y="7203107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Revenue and Cost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812557" y="7681333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83344" y="7754346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039545" y="8046676"/>
            <a:ext cx="639396" cy="396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08</a:t>
            </a:r>
          </a:p>
        </p:txBody>
      </p:sp>
      <p:sp>
        <p:nvSpPr>
          <p:cNvPr name="Freeform 31" id="31"/>
          <p:cNvSpPr/>
          <p:nvPr/>
        </p:nvSpPr>
        <p:spPr>
          <a:xfrm flipH="true" flipV="false" rot="5116748">
            <a:off x="404132" y="6794996"/>
            <a:ext cx="3252946" cy="4541849"/>
          </a:xfrm>
          <a:custGeom>
            <a:avLst/>
            <a:gdLst/>
            <a:ahLst/>
            <a:cxnLst/>
            <a:rect r="r" b="b" t="t" l="l"/>
            <a:pathLst>
              <a:path h="4541849" w="3252946">
                <a:moveTo>
                  <a:pt x="3252946" y="0"/>
                </a:moveTo>
                <a:lnTo>
                  <a:pt x="0" y="0"/>
                </a:lnTo>
                <a:lnTo>
                  <a:pt x="0" y="4541849"/>
                </a:lnTo>
                <a:lnTo>
                  <a:pt x="3252946" y="4541849"/>
                </a:lnTo>
                <a:lnTo>
                  <a:pt x="325294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53" t="0" r="-53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697568" y="796842"/>
            <a:ext cx="6932640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Key highlights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-790605" y="-1390260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125" t="0" r="-125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98484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1418" y="780386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2360" y="76228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73303" y="81562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4246" y="797531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45522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593873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2312290" y="-507522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1362" y="544218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52829" y="2140990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2079" y="1336207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99680" y="1720090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30408" y="1870228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7582" y="1624387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S- Situation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07582" y="2079682"/>
            <a:ext cx="4185816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Strong professional experience, but weak online presence.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981147" y="1440583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372812" y="1790232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723994" y="1866107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69960" y="1546188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T- Tactics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69960" y="2000153"/>
            <a:ext cx="4486804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4B6787"/>
                </a:solidFill>
                <a:latin typeface="Cloud Bold"/>
                <a:ea typeface="Cloud Bold"/>
                <a:cs typeface="Cloud Bold"/>
                <a:sym typeface="Cloud Bold"/>
              </a:rPr>
              <a:t>Platforms:</a:t>
            </a: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 LinkedIn, Facebook.</a:t>
            </a:r>
          </a:p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4B6787"/>
                </a:solidFill>
                <a:latin typeface="Cloud Bold"/>
                <a:ea typeface="Cloud Bold"/>
                <a:cs typeface="Cloud Bold"/>
                <a:sym typeface="Cloud Bold"/>
              </a:rPr>
              <a:t>Formats:</a:t>
            </a: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 posts, Videos, infographics.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307608" y="3638056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335208" y="4021939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565937" y="4172077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3111" y="3872670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O- Objective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3111" y="4326636"/>
            <a:ext cx="4185816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Build awareness, grow audience by 15%, improve engagement.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989213" y="3746552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380877" y="4096201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1732059" y="4172077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78026" y="3872670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A- Actions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78026" y="4326636"/>
            <a:ext cx="4422915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Weekly content plan (2025-2026), task division, Consistent publishing.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652829" y="5939905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680429" y="6323788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911157" y="6473925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8332" y="6174519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S- Strategy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8332" y="6628484"/>
            <a:ext cx="4185816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Focus on education, awareness, and simplicity; Arabic content.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1728973" y="6048401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1120637" y="6398050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1471819" y="6473925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917785" y="6174519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C-  Control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917785" y="6628484"/>
            <a:ext cx="4185816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Track KPIs (reach, engagement, followers), adjust monthly.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7088387" y="3097087"/>
            <a:ext cx="4111227" cy="4111227"/>
          </a:xfrm>
          <a:custGeom>
            <a:avLst/>
            <a:gdLst/>
            <a:ahLst/>
            <a:cxnLst/>
            <a:rect r="r" b="b" t="t" l="l"/>
            <a:pathLst>
              <a:path h="4111227" w="4111227">
                <a:moveTo>
                  <a:pt x="0" y="0"/>
                </a:moveTo>
                <a:lnTo>
                  <a:pt x="4111226" y="0"/>
                </a:lnTo>
                <a:lnTo>
                  <a:pt x="4111226" y="4111226"/>
                </a:lnTo>
                <a:lnTo>
                  <a:pt x="0" y="411122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7858039" y="3213314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872965" y="3218956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7580727" y="6264375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120615" y="6245325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976863" y="4624768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0739637" y="4583874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7631548" y="4637127"/>
            <a:ext cx="2929653" cy="746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7"/>
              </a:lnSpc>
            </a:pPr>
            <a:r>
              <a:rPr lang="en-US" sz="5573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SOSTAC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985145" y="8130948"/>
            <a:ext cx="6932640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SOSTAC Model</a:t>
            </a:r>
          </a:p>
        </p:txBody>
      </p:sp>
    </p:spTree>
  </p:cSld>
  <p:clrMapOvr>
    <a:masterClrMapping/>
  </p:clrMapOvr>
  <p:transition spd="fast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9808" y="-422828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5639818" y="5980780"/>
            <a:ext cx="4924050" cy="4401180"/>
          </a:xfrm>
          <a:custGeom>
            <a:avLst/>
            <a:gdLst/>
            <a:ahLst/>
            <a:cxnLst/>
            <a:rect r="r" b="b" t="t" l="l"/>
            <a:pathLst>
              <a:path h="4401180" w="4924050">
                <a:moveTo>
                  <a:pt x="0" y="4401180"/>
                </a:moveTo>
                <a:lnTo>
                  <a:pt x="4924050" y="4401180"/>
                </a:lnTo>
                <a:lnTo>
                  <a:pt x="4924050" y="0"/>
                </a:lnTo>
                <a:lnTo>
                  <a:pt x="0" y="0"/>
                </a:lnTo>
                <a:lnTo>
                  <a:pt x="0" y="44011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612" r="0" b="-161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94198" y="652111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Situation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60360" y="2076345"/>
            <a:ext cx="12471172" cy="3269435"/>
          </a:xfrm>
          <a:custGeom>
            <a:avLst/>
            <a:gdLst/>
            <a:ahLst/>
            <a:cxnLst/>
            <a:rect r="r" b="b" t="t" l="l"/>
            <a:pathLst>
              <a:path h="3269435" w="12471172">
                <a:moveTo>
                  <a:pt x="0" y="0"/>
                </a:moveTo>
                <a:lnTo>
                  <a:pt x="12471172" y="0"/>
                </a:lnTo>
                <a:lnTo>
                  <a:pt x="12471172" y="3269435"/>
                </a:lnTo>
                <a:lnTo>
                  <a:pt x="0" y="32694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5624" y="2579618"/>
            <a:ext cx="10820643" cy="246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5EFEB"/>
                </a:solidFill>
                <a:latin typeface="Canva Sans"/>
                <a:ea typeface="Canva Sans"/>
                <a:cs typeface="Canva Sans"/>
                <a:sym typeface="Canva Sans"/>
              </a:rPr>
              <a:t>Dr. Sherif Galal is a recognized expert in Cybersecurity, GRC, Business Continuity, Information Security, Sustainability, and Excellence standards. He has an established academic and professional presence and regularly engages in training and consulting environment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860360" y="4941957"/>
            <a:ext cx="12471172" cy="4998344"/>
          </a:xfrm>
          <a:custGeom>
            <a:avLst/>
            <a:gdLst/>
            <a:ahLst/>
            <a:cxnLst/>
            <a:rect r="r" b="b" t="t" l="l"/>
            <a:pathLst>
              <a:path h="4998344" w="12471172">
                <a:moveTo>
                  <a:pt x="0" y="0"/>
                </a:moveTo>
                <a:lnTo>
                  <a:pt x="12471172" y="0"/>
                </a:lnTo>
                <a:lnTo>
                  <a:pt x="12471172" y="4998344"/>
                </a:lnTo>
                <a:lnTo>
                  <a:pt x="0" y="499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21046" y="5721095"/>
            <a:ext cx="11645908" cy="402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 Situation: 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5EFEB"/>
                </a:solidFill>
                <a:latin typeface="Canva Sans"/>
                <a:ea typeface="Canva Sans"/>
                <a:cs typeface="Canva Sans"/>
                <a:sym typeface="Canva Sans"/>
              </a:rPr>
              <a:t>Strong professional credibility through academic roles &amp; certifications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5EFEB"/>
                </a:solidFill>
                <a:latin typeface="Canva Sans"/>
                <a:ea typeface="Canva Sans"/>
                <a:cs typeface="Canva Sans"/>
                <a:sym typeface="Canva Sans"/>
              </a:rPr>
              <a:t>Growing presence on LinkedIn with a knowledgeable audience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5EFEB"/>
                </a:solidFill>
                <a:latin typeface="Canva Sans"/>
                <a:ea typeface="Canva Sans"/>
                <a:cs typeface="Canva Sans"/>
                <a:sym typeface="Canva Sans"/>
              </a:rPr>
              <a:t>Increasing interest in cybersecurity &amp; governance in Egypt and MENA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5EFEB"/>
                </a:solidFill>
                <a:latin typeface="Canva Sans"/>
                <a:ea typeface="Canva Sans"/>
                <a:cs typeface="Canva Sans"/>
                <a:sym typeface="Canva Sans"/>
              </a:rPr>
              <a:t>High demand for trusted voices &amp; simplified education in cybersecurity</a:t>
            </a: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DAG4TItCtv0</dc:identifier>
  <dcterms:modified xsi:type="dcterms:W3CDTF">2011-08-01T06:04:30Z</dcterms:modified>
  <cp:revision>1</cp:revision>
  <dc:title>Dr. Sherif galal project.pptx copy.pptx</dc:title>
</cp:coreProperties>
</file>